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56" r:id="rId2"/>
    <p:sldId id="266" r:id="rId3"/>
    <p:sldId id="258" r:id="rId4"/>
    <p:sldId id="259" r:id="rId5"/>
    <p:sldId id="267"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3" r:id="rId22"/>
    <p:sldId id="284" r:id="rId23"/>
    <p:sldId id="285" r:id="rId24"/>
    <p:sldId id="286" r:id="rId25"/>
    <p:sldId id="264" r:id="rId26"/>
  </p:sldIdLst>
  <p:sldSz cx="1219835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300"/>
    <a:srgbClr val="FF9600"/>
    <a:srgbClr val="777777"/>
    <a:srgbClr val="FFA52D"/>
    <a:srgbClr val="FF9504"/>
    <a:srgbClr val="FF9C19"/>
    <a:srgbClr val="D7AF7E"/>
    <a:srgbClr val="FFA329"/>
    <a:srgbClr val="FF9E1D"/>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15" autoAdjust="0"/>
    <p:restoredTop sz="94424" autoAdjust="0"/>
  </p:normalViewPr>
  <p:slideViewPr>
    <p:cSldViewPr>
      <p:cViewPr varScale="1">
        <p:scale>
          <a:sx n="75" d="100"/>
          <a:sy n="75" d="100"/>
        </p:scale>
        <p:origin x="-444" y="-102"/>
      </p:cViewPr>
      <p:guideLst>
        <p:guide orient="horz" pos="2160"/>
        <p:guide pos="3842"/>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B2998A-2BC8-4F66-BDDD-EC2E5603C070}" type="datetimeFigureOut">
              <a:rPr lang="zh-CN" altLang="en-US" smtClean="0"/>
              <a:t>2018/5/24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6B7995-5857-4248-AB67-D5F56B47E26A}" type="slidenum">
              <a:rPr lang="zh-CN" altLang="en-US" smtClean="0"/>
              <a:t>‹#›</a:t>
            </a:fld>
            <a:endParaRPr lang="zh-CN" altLang="en-US"/>
          </a:p>
        </p:txBody>
      </p:sp>
    </p:spTree>
    <p:extLst>
      <p:ext uri="{BB962C8B-B14F-4D97-AF65-F5344CB8AC3E}">
        <p14:creationId xmlns:p14="http://schemas.microsoft.com/office/powerpoint/2010/main" val="12334658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08CA99-93AA-4A2B-B422-E3500CF27245}" type="datetimeFigureOut">
              <a:rPr lang="zh-CN" altLang="en-US" smtClean="0"/>
              <a:t>2018/5/24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6059E4-5EE4-4D75-A261-4421B84AC4CE}" type="slidenum">
              <a:rPr lang="zh-CN" altLang="en-US" smtClean="0"/>
              <a:t>‹#›</a:t>
            </a:fld>
            <a:endParaRPr lang="zh-CN" altLang="en-US"/>
          </a:p>
        </p:txBody>
      </p:sp>
    </p:spTree>
    <p:extLst>
      <p:ext uri="{BB962C8B-B14F-4D97-AF65-F5344CB8AC3E}">
        <p14:creationId xmlns:p14="http://schemas.microsoft.com/office/powerpoint/2010/main" val="15944711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4</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14</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15</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16</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17</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18</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20</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21</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22</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23</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24</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5</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6</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7</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8</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9</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10</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11</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13</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hyperlink" Target="mailto:info@eyefulpresentations.co.uk" TargetMode="Externa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7" name="矩形 6"/>
          <p:cNvSpPr/>
          <p:nvPr userDrawn="1"/>
        </p:nvSpPr>
        <p:spPr>
          <a:xfrm>
            <a:off x="1963"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圆角矩形 9"/>
          <p:cNvSpPr/>
          <p:nvPr userDrawn="1"/>
        </p:nvSpPr>
        <p:spPr>
          <a:xfrm flipH="1">
            <a:off x="6084470" y="5445276"/>
            <a:ext cx="2016000" cy="936000"/>
          </a:xfrm>
          <a:custGeom>
            <a:avLst/>
            <a:gdLst/>
            <a:ahLst/>
            <a:cxnLst/>
            <a:rect l="l" t="t" r="r" b="b"/>
            <a:pathLst>
              <a:path w="2078246" h="936000">
                <a:moveTo>
                  <a:pt x="156003" y="0"/>
                </a:moveTo>
                <a:lnTo>
                  <a:pt x="1207090" y="0"/>
                </a:lnTo>
                <a:lnTo>
                  <a:pt x="1922243" y="0"/>
                </a:lnTo>
                <a:lnTo>
                  <a:pt x="2078246" y="0"/>
                </a:lnTo>
                <a:lnTo>
                  <a:pt x="2078246" y="156003"/>
                </a:lnTo>
                <a:lnTo>
                  <a:pt x="2078246" y="779997"/>
                </a:lnTo>
                <a:lnTo>
                  <a:pt x="2078246" y="936000"/>
                </a:lnTo>
                <a:lnTo>
                  <a:pt x="1922243" y="936000"/>
                </a:lnTo>
                <a:lnTo>
                  <a:pt x="1207090" y="936000"/>
                </a:lnTo>
                <a:lnTo>
                  <a:pt x="156003" y="936000"/>
                </a:lnTo>
                <a:cubicBezTo>
                  <a:pt x="69845" y="936000"/>
                  <a:pt x="0" y="866155"/>
                  <a:pt x="0" y="779997"/>
                </a:cubicBezTo>
                <a:lnTo>
                  <a:pt x="0" y="156003"/>
                </a:lnTo>
                <a:cubicBezTo>
                  <a:pt x="0" y="69845"/>
                  <a:pt x="69845" y="0"/>
                  <a:pt x="156003" y="0"/>
                </a:cubicBezTo>
                <a:close/>
              </a:path>
            </a:pathLst>
          </a:cu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zh-CN" altLang="en-US" sz="4400">
              <a:solidFill>
                <a:srgbClr val="FF9300"/>
              </a:solidFill>
              <a:latin typeface="华康俪金黑W8(P)" pitchFamily="34" charset="-122"/>
              <a:ea typeface="华康俪金黑W8(P)" pitchFamily="34" charset="-122"/>
            </a:endParaRPr>
          </a:p>
        </p:txBody>
      </p:sp>
      <p:sp>
        <p:nvSpPr>
          <p:cNvPr id="13" name="矩形 12"/>
          <p:cNvSpPr/>
          <p:nvPr userDrawn="1"/>
        </p:nvSpPr>
        <p:spPr>
          <a:xfrm>
            <a:off x="0" y="0"/>
            <a:ext cx="6098400" cy="68580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14" name="TextBox 13"/>
          <p:cNvSpPr txBox="1"/>
          <p:nvPr userDrawn="1"/>
        </p:nvSpPr>
        <p:spPr>
          <a:xfrm>
            <a:off x="1963" y="2112713"/>
            <a:ext cx="6340197" cy="1323439"/>
          </a:xfrm>
          <a:prstGeom prst="rect">
            <a:avLst/>
          </a:prstGeom>
          <a:noFill/>
        </p:spPr>
        <p:txBody>
          <a:bodyPr wrap="none" rtlCol="0">
            <a:spAutoFit/>
          </a:bodyPr>
          <a:lstStyle/>
          <a:p>
            <a:r>
              <a:rPr lang="zh-CN" altLang="en-US" sz="8000" dirty="0" smtClean="0">
                <a:solidFill>
                  <a:srgbClr val="F8F8F8"/>
                </a:solidFill>
                <a:latin typeface="Arial Unicode MS" pitchFamily="34" charset="-122"/>
                <a:ea typeface="Arial Unicode MS" pitchFamily="34" charset="-122"/>
                <a:cs typeface="Arial Unicode MS" pitchFamily="34" charset="-122"/>
              </a:rPr>
              <a:t>图形图像设计</a:t>
            </a:r>
            <a:endParaRPr lang="zh-CN" altLang="en-US" sz="8000" dirty="0">
              <a:solidFill>
                <a:srgbClr val="F8F8F8"/>
              </a:solidFill>
              <a:latin typeface="Arial Unicode MS" pitchFamily="34" charset="-122"/>
              <a:ea typeface="Arial Unicode MS" pitchFamily="34" charset="-122"/>
              <a:cs typeface="Arial Unicode MS" pitchFamily="34" charset="-122"/>
            </a:endParaRPr>
          </a:p>
        </p:txBody>
      </p:sp>
      <p:sp>
        <p:nvSpPr>
          <p:cNvPr id="17" name="矩形 16"/>
          <p:cNvSpPr/>
          <p:nvPr userDrawn="1"/>
        </p:nvSpPr>
        <p:spPr>
          <a:xfrm>
            <a:off x="138159" y="1365558"/>
            <a:ext cx="3960440" cy="4680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000" b="1" kern="1200" dirty="0" err="1" smtClean="0">
                <a:solidFill>
                  <a:schemeClr val="lt1"/>
                </a:solidFill>
                <a:effectLst/>
                <a:latin typeface="+mn-lt"/>
                <a:ea typeface="+mn-ea"/>
                <a:cs typeface="+mn-cs"/>
              </a:rPr>
              <a:t>Coreldraw</a:t>
            </a:r>
            <a:r>
              <a:rPr lang="en-US" altLang="zh-CN" sz="4000" b="1" kern="1200" dirty="0" smtClean="0">
                <a:solidFill>
                  <a:schemeClr val="lt1"/>
                </a:solidFill>
                <a:effectLst/>
                <a:latin typeface="+mn-lt"/>
                <a:ea typeface="+mn-ea"/>
                <a:cs typeface="+mn-cs"/>
              </a:rPr>
              <a:t> X7</a:t>
            </a:r>
            <a:endParaRPr lang="zh-CN" altLang="zh-CN" sz="4000" b="1" kern="1200" dirty="0">
              <a:solidFill>
                <a:schemeClr val="lt1"/>
              </a:solidFill>
              <a:effectLst/>
              <a:latin typeface="+mn-lt"/>
              <a:ea typeface="+mn-ea"/>
              <a:cs typeface="+mn-cs"/>
            </a:endParaRPr>
          </a:p>
        </p:txBody>
      </p:sp>
      <p:sp>
        <p:nvSpPr>
          <p:cNvPr id="18" name="泪滴形 17"/>
          <p:cNvSpPr/>
          <p:nvPr userDrawn="1"/>
        </p:nvSpPr>
        <p:spPr>
          <a:xfrm>
            <a:off x="6798350" y="0"/>
            <a:ext cx="5400000" cy="5400000"/>
          </a:xfrm>
          <a:prstGeom prst="teardrop">
            <a:avLst/>
          </a:prstGeom>
          <a:blipFill dpi="0" rotWithShape="1">
            <a:blip r:embed="rId2">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角星 22"/>
          <p:cNvSpPr/>
          <p:nvPr userDrawn="1"/>
        </p:nvSpPr>
        <p:spPr>
          <a:xfrm>
            <a:off x="-155536" y="1577667"/>
            <a:ext cx="1276173" cy="1276173"/>
          </a:xfrm>
          <a:prstGeom prst="star6">
            <a:avLst>
              <a:gd name="adj" fmla="val 21176"/>
              <a:gd name="hf" fmla="val 115470"/>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9"/>
          <p:cNvSpPr/>
          <p:nvPr userDrawn="1"/>
        </p:nvSpPr>
        <p:spPr>
          <a:xfrm>
            <a:off x="4082400" y="5445276"/>
            <a:ext cx="2016000" cy="936000"/>
          </a:xfrm>
          <a:custGeom>
            <a:avLst/>
            <a:gdLst/>
            <a:ahLst/>
            <a:cxnLst/>
            <a:rect l="l" t="t" r="r" b="b"/>
            <a:pathLst>
              <a:path w="2078246" h="936000">
                <a:moveTo>
                  <a:pt x="156003" y="0"/>
                </a:moveTo>
                <a:lnTo>
                  <a:pt x="1207090" y="0"/>
                </a:lnTo>
                <a:lnTo>
                  <a:pt x="1922243" y="0"/>
                </a:lnTo>
                <a:lnTo>
                  <a:pt x="2078246" y="0"/>
                </a:lnTo>
                <a:lnTo>
                  <a:pt x="2078246" y="156003"/>
                </a:lnTo>
                <a:lnTo>
                  <a:pt x="2078246" y="779997"/>
                </a:lnTo>
                <a:lnTo>
                  <a:pt x="2078246" y="936000"/>
                </a:lnTo>
                <a:lnTo>
                  <a:pt x="1922243" y="936000"/>
                </a:lnTo>
                <a:lnTo>
                  <a:pt x="1207090" y="936000"/>
                </a:lnTo>
                <a:lnTo>
                  <a:pt x="156003" y="936000"/>
                </a:lnTo>
                <a:cubicBezTo>
                  <a:pt x="69845" y="936000"/>
                  <a:pt x="0" y="866155"/>
                  <a:pt x="0" y="779997"/>
                </a:cubicBezTo>
                <a:lnTo>
                  <a:pt x="0" y="156003"/>
                </a:lnTo>
                <a:cubicBezTo>
                  <a:pt x="0" y="69845"/>
                  <a:pt x="69845" y="0"/>
                  <a:pt x="156003" y="0"/>
                </a:cubicBezTo>
                <a:close/>
              </a:path>
            </a:pathLst>
          </a:cu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zh-CN" altLang="en-US" sz="4400">
              <a:solidFill>
                <a:srgbClr val="FF9300"/>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62000" fill="hold" grpId="0" nodeType="afterEffect">
                                  <p:stCondLst>
                                    <p:cond delay="0"/>
                                  </p:stCondLst>
                                  <p:iterate type="lt">
                                    <p:tmPct val="8889"/>
                                  </p:iterate>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944"/>
                            </p:stCondLst>
                            <p:childTnLst>
                              <p:par>
                                <p:cTn id="10" presetID="53" presetClass="entr" presetSubtype="16"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63" presetClass="path" presetSubtype="0" accel="50000" decel="50000" fill="hold" grpId="2" nodeType="withEffect">
                                  <p:stCondLst>
                                    <p:cond delay="300"/>
                                  </p:stCondLst>
                                  <p:childTnLst>
                                    <p:animMotion origin="layout" path="M 1.38889E-6 9.87654E-7 L 0.38333 9.87654E-7 " pathEditMode="relative" rAng="0" ptsTypes="AA">
                                      <p:cBhvr>
                                        <p:cTn id="16" dur="700" fill="hold"/>
                                        <p:tgtEl>
                                          <p:spTgt spid="23"/>
                                        </p:tgtEl>
                                        <p:attrNameLst>
                                          <p:attrName>ppt_x</p:attrName>
                                          <p:attrName>ppt_y</p:attrName>
                                        </p:attrNameLst>
                                      </p:cBhvr>
                                      <p:rCtr x="19167" y="0"/>
                                    </p:animMotion>
                                  </p:childTnLst>
                                </p:cTn>
                              </p:par>
                              <p:par>
                                <p:cTn id="17" presetID="10" presetClass="exit" presetSubtype="0" fill="hold" grpId="1" nodeType="withEffect">
                                  <p:stCondLst>
                                    <p:cond delay="700"/>
                                  </p:stCondLst>
                                  <p:childTnLst>
                                    <p:animEffect transition="out" filter="fade">
                                      <p:cBhvr>
                                        <p:cTn id="18" dur="300"/>
                                        <p:tgtEl>
                                          <p:spTgt spid="23"/>
                                        </p:tgtEl>
                                      </p:cBhvr>
                                    </p:animEffect>
                                    <p:set>
                                      <p:cBhvr>
                                        <p:cTn id="19" dur="1" fill="hold">
                                          <p:stCondLst>
                                            <p:cond delay="299"/>
                                          </p:stCondLst>
                                        </p:cTn>
                                        <p:tgtEl>
                                          <p:spTgt spid="23"/>
                                        </p:tgtEl>
                                        <p:attrNameLst>
                                          <p:attrName>style.visibility</p:attrName>
                                        </p:attrNameLst>
                                      </p:cBhvr>
                                      <p:to>
                                        <p:strVal val="hidden"/>
                                      </p:to>
                                    </p:set>
                                  </p:childTnLst>
                                </p:cTn>
                              </p:par>
                              <p:par>
                                <p:cTn id="20" presetID="26" presetClass="emph" presetSubtype="0" repeatCount="3000" fill="hold" grpId="3" nodeType="withEffect">
                                  <p:stCondLst>
                                    <p:cond delay="300"/>
                                  </p:stCondLst>
                                  <p:childTnLst>
                                    <p:animEffect transition="out" filter="fade">
                                      <p:cBhvr>
                                        <p:cTn id="21" dur="233" tmFilter="0, 0; .2, .5; .8, .5; 1, 0"/>
                                        <p:tgtEl>
                                          <p:spTgt spid="23"/>
                                        </p:tgtEl>
                                      </p:cBhvr>
                                    </p:animEffect>
                                    <p:animScale>
                                      <p:cBhvr>
                                        <p:cTn id="22" dur="117" autoRev="1" fill="hold"/>
                                        <p:tgtEl>
                                          <p:spTgt spid="23"/>
                                        </p:tgtEl>
                                      </p:cBhvr>
                                      <p:by x="105000" y="105000"/>
                                    </p:animScale>
                                  </p:childTnLst>
                                </p:cTn>
                              </p:par>
                              <p:par>
                                <p:cTn id="23" presetID="22" presetClass="entr" presetSubtype="8" fill="hold" grpId="0" nodeType="withEffect">
                                  <p:stCondLst>
                                    <p:cond delay="30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700"/>
                                        <p:tgtEl>
                                          <p:spTgt spid="14"/>
                                        </p:tgtEl>
                                      </p:cBhvr>
                                    </p:animEffect>
                                  </p:childTnLst>
                                </p:cTn>
                              </p:par>
                            </p:childTnLst>
                          </p:cTn>
                        </p:par>
                        <p:par>
                          <p:cTn id="26" fill="hold">
                            <p:stCondLst>
                              <p:cond delay="1946"/>
                            </p:stCondLst>
                            <p:childTnLst>
                              <p:par>
                                <p:cTn id="27" presetID="10"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800"/>
                                        <p:tgtEl>
                                          <p:spTgt spid="2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8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4" grpId="0"/>
      <p:bldP spid="17" grpId="0"/>
      <p:bldP spid="23" grpId="0" animBg="1"/>
      <p:bldP spid="23" grpId="1" animBg="1"/>
      <p:bldP spid="23" grpId="2" animBg="1"/>
      <p:bldP spid="23" grpId="3" animBg="1"/>
      <p:bldP spid="22"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3" name="矩形 22"/>
          <p:cNvSpPr/>
          <p:nvPr userDrawn="1"/>
        </p:nvSpPr>
        <p:spPr>
          <a:xfrm>
            <a:off x="0"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6" name="Picture 6" descr="C:\Documents and Settings\tdz\桌面\未标题-2.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731023" y="4797152"/>
            <a:ext cx="349412" cy="396000"/>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54">
            <a:hlinkClick r:id="rId3"/>
          </p:cNvPr>
          <p:cNvSpPr txBox="1">
            <a:spLocks noChangeArrowheads="1"/>
          </p:cNvSpPr>
          <p:nvPr userDrawn="1"/>
        </p:nvSpPr>
        <p:spPr bwMode="auto">
          <a:xfrm>
            <a:off x="5195948" y="4819535"/>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a:solidFill>
                  <a:schemeClr val="tx1">
                    <a:lumMod val="65000"/>
                    <a:lumOff val="35000"/>
                  </a:schemeClr>
                </a:solidFill>
                <a:latin typeface="微软雅黑" pitchFamily="34" charset="-122"/>
                <a:ea typeface="微软雅黑" pitchFamily="34" charset="-122"/>
                <a:cs typeface="+mn-cs"/>
              </a:rPr>
              <a:t>11020228@qq.com</a:t>
            </a:r>
          </a:p>
        </p:txBody>
      </p:sp>
      <p:sp>
        <p:nvSpPr>
          <p:cNvPr id="38" name="TextBox 10"/>
          <p:cNvSpPr>
            <a:spLocks noChangeArrowheads="1"/>
          </p:cNvSpPr>
          <p:nvPr userDrawn="1"/>
        </p:nvSpPr>
        <p:spPr bwMode="auto">
          <a:xfrm>
            <a:off x="5195948" y="5900116"/>
            <a:ext cx="3569111"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schemeClr val="tx1">
                    <a:lumMod val="65000"/>
                    <a:lumOff val="35000"/>
                  </a:schemeClr>
                </a:solidFill>
                <a:latin typeface="微软雅黑" pitchFamily="34" charset="-122"/>
                <a:ea typeface="微软雅黑" pitchFamily="34" charset="-122"/>
                <a:sym typeface="Arial" pitchFamily="34" charset="0"/>
              </a:rPr>
              <a:t>http://weibo.com/teliss</a:t>
            </a:r>
          </a:p>
        </p:txBody>
      </p:sp>
      <p:pic>
        <p:nvPicPr>
          <p:cNvPr id="39" name="Picture 3" descr="C:\Documents and Settings\tdz\桌面\未标题-2.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4731023" y="5921978"/>
            <a:ext cx="396000" cy="35626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user\Desktop\未标题-4 拷贝.png"/>
          <p:cNvPicPr>
            <a:picLocks noChangeAspect="1" noChangeArrowheads="1"/>
          </p:cNvPicPr>
          <p:nvPr userDrawn="1"/>
        </p:nvPicPr>
        <p:blipFill>
          <a:blip r:embed="rId5">
            <a:extLst>
              <a:ext uri="{28A0092B-C50C-407E-A947-70E740481C1C}">
                <a14:useLocalDpi xmlns:a14="http://schemas.microsoft.com/office/drawing/2010/main"/>
              </a:ext>
            </a:extLst>
          </a:blip>
          <a:srcRect/>
          <a:stretch>
            <a:fillRect/>
          </a:stretch>
        </p:blipFill>
        <p:spPr bwMode="auto">
          <a:xfrm>
            <a:off x="4731023" y="5355633"/>
            <a:ext cx="339429" cy="4320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54">
            <a:hlinkClick r:id="rId3"/>
          </p:cNvPr>
          <p:cNvSpPr txBox="1">
            <a:spLocks noChangeArrowheads="1"/>
          </p:cNvSpPr>
          <p:nvPr userDrawn="1"/>
        </p:nvSpPr>
        <p:spPr bwMode="auto">
          <a:xfrm>
            <a:off x="5195948" y="5359825"/>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smtClean="0">
                <a:solidFill>
                  <a:schemeClr val="tx1">
                    <a:lumMod val="65000"/>
                    <a:lumOff val="35000"/>
                  </a:schemeClr>
                </a:solidFill>
                <a:latin typeface="微软雅黑" pitchFamily="34" charset="-122"/>
                <a:ea typeface="微软雅黑" pitchFamily="34" charset="-122"/>
                <a:cs typeface="+mn-cs"/>
              </a:rPr>
              <a:t>http://teliss.blog.163.com</a:t>
            </a:r>
            <a:endParaRPr lang="en-US" altLang="zh-CN" sz="2000" kern="1200" dirty="0">
              <a:solidFill>
                <a:schemeClr val="tx1">
                  <a:lumMod val="65000"/>
                  <a:lumOff val="35000"/>
                </a:schemeClr>
              </a:solidFill>
              <a:latin typeface="微软雅黑" pitchFamily="34" charset="-122"/>
              <a:ea typeface="微软雅黑" pitchFamily="34" charset="-122"/>
              <a:cs typeface="+mn-cs"/>
            </a:endParaRPr>
          </a:p>
        </p:txBody>
      </p:sp>
      <p:pic>
        <p:nvPicPr>
          <p:cNvPr id="1026" name="Picture 2" descr="F:\360云盘\02-个人资料\！PPT图片及版面资源\05-PPT精选插图\04-图标\1255659509.png"/>
          <p:cNvPicPr>
            <a:picLocks noChangeAspect="1" noChangeArrowheads="1"/>
          </p:cNvPicPr>
          <p:nvPr userDrawn="1"/>
        </p:nvPicPr>
        <p:blipFill>
          <a:blip r:embed="rId6">
            <a:extLst>
              <a:ext uri="{28A0092B-C50C-407E-A947-70E740481C1C}">
                <a14:useLocalDpi xmlns:a14="http://schemas.microsoft.com/office/drawing/2010/main"/>
              </a:ext>
            </a:extLst>
          </a:blip>
          <a:srcRect/>
          <a:stretch>
            <a:fillRect/>
          </a:stretch>
        </p:blipFill>
        <p:spPr bwMode="auto">
          <a:xfrm>
            <a:off x="4659175" y="621008"/>
            <a:ext cx="2880000" cy="2880000"/>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
          <p:cNvSpPr txBox="1"/>
          <p:nvPr userDrawn="1"/>
        </p:nvSpPr>
        <p:spPr>
          <a:xfrm>
            <a:off x="1994719" y="3429000"/>
            <a:ext cx="8208912" cy="1107996"/>
          </a:xfrm>
          <a:prstGeom prst="rect">
            <a:avLst/>
          </a:prstGeom>
          <a:noFill/>
        </p:spPr>
        <p:txBody>
          <a:bodyPr wrap="square" rtlCol="0" anchor="ctr">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lvl="0">
              <a:defRPr sz="8000" spc="50">
                <a:ln w="11430"/>
                <a:solidFill>
                  <a:srgbClr val="CD1F06"/>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lvl="0" algn="ctr"/>
            <a:r>
              <a:rPr lang="zh-CN" altLang="en-US" sz="6600" b="1" dirty="0" smtClean="0">
                <a:solidFill>
                  <a:srgbClr val="FF9600"/>
                </a:solidFill>
                <a:effectLst/>
                <a:latin typeface="微软雅黑" pitchFamily="34" charset="-122"/>
                <a:ea typeface="微软雅黑" pitchFamily="34" charset="-122"/>
              </a:rPr>
              <a:t>感谢收看 请多指点</a:t>
            </a:r>
            <a:endParaRPr lang="zh-CN" altLang="en-US" sz="6600" b="1" dirty="0">
              <a:solidFill>
                <a:srgbClr val="FF9600"/>
              </a:solidFill>
              <a:effectLst/>
              <a:latin typeface="微软雅黑" pitchFamily="34" charset="-122"/>
              <a:ea typeface="微软雅黑" pitchFamily="34" charset="-122"/>
            </a:endParaRPr>
          </a:p>
        </p:txBody>
      </p:sp>
      <p:sp>
        <p:nvSpPr>
          <p:cNvPr id="11" name="Text Box 54">
            <a:hlinkClick r:id="rId3"/>
          </p:cNvPr>
          <p:cNvSpPr txBox="1">
            <a:spLocks noChangeArrowheads="1"/>
          </p:cNvSpPr>
          <p:nvPr userDrawn="1"/>
        </p:nvSpPr>
        <p:spPr bwMode="auto">
          <a:xfrm>
            <a:off x="5194360" y="6308886"/>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smtClean="0">
                <a:solidFill>
                  <a:schemeClr val="tx1">
                    <a:lumMod val="65000"/>
                    <a:lumOff val="35000"/>
                  </a:schemeClr>
                </a:solidFill>
                <a:latin typeface="微软雅黑" pitchFamily="34" charset="-122"/>
                <a:ea typeface="微软雅黑" pitchFamily="34" charset="-122"/>
                <a:cs typeface="+mn-cs"/>
              </a:rPr>
              <a:t>www.1ppt.com</a:t>
            </a:r>
            <a:endParaRPr lang="en-US" altLang="zh-CN" sz="2000" kern="1200" dirty="0">
              <a:solidFill>
                <a:schemeClr val="tx1">
                  <a:lumMod val="65000"/>
                  <a:lumOff val="35000"/>
                </a:schemeClr>
              </a:solidFill>
              <a:latin typeface="微软雅黑" pitchFamily="34" charset="-122"/>
              <a:ea typeface="微软雅黑"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8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6*min(max(#ppt_w*#ppt_h,.3),1)-7.4)/-.7*#ppt_w"/>
                                          </p:val>
                                        </p:tav>
                                        <p:tav tm="100000">
                                          <p:val>
                                            <p:strVal val="#ppt_w"/>
                                          </p:val>
                                        </p:tav>
                                      </p:tavLst>
                                    </p:anim>
                                    <p:anim calcmode="lin" valueType="num">
                                      <p:cBhvr>
                                        <p:cTn id="8" dur="500" fill="hold"/>
                                        <p:tgtEl>
                                          <p:spTgt spid="35"/>
                                        </p:tgtEl>
                                        <p:attrNameLst>
                                          <p:attrName>ppt_h</p:attrName>
                                        </p:attrNameLst>
                                      </p:cBhvr>
                                      <p:tavLst>
                                        <p:tav tm="0">
                                          <p:val>
                                            <p:strVal val="(6*min(max(#ppt_w*#ppt_h,.3),1)-7.4)/-.7*#ppt_h"/>
                                          </p:val>
                                        </p:tav>
                                        <p:tav tm="100000">
                                          <p:val>
                                            <p:strVal val="#ppt_h"/>
                                          </p:val>
                                        </p:tav>
                                      </p:tavLst>
                                    </p:anim>
                                    <p:anim calcmode="lin" valueType="num">
                                      <p:cBhvr>
                                        <p:cTn id="9" dur="500" fill="hold"/>
                                        <p:tgtEl>
                                          <p:spTgt spid="35"/>
                                        </p:tgtEl>
                                        <p:attrNameLst>
                                          <p:attrName>ppt_x</p:attrName>
                                        </p:attrNameLst>
                                      </p:cBhvr>
                                      <p:tavLst>
                                        <p:tav tm="0">
                                          <p:val>
                                            <p:fltVal val="0.5"/>
                                          </p:val>
                                        </p:tav>
                                        <p:tav tm="100000">
                                          <p:val>
                                            <p:strVal val="#ppt_x"/>
                                          </p:val>
                                        </p:tav>
                                      </p:tavLst>
                                    </p:anim>
                                    <p:anim calcmode="lin" valueType="num">
                                      <p:cBhvr>
                                        <p:cTn id="10"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130"/>
                            </p:stCondLst>
                            <p:childTnLst>
                              <p:par>
                                <p:cTn id="12" presetID="10" presetClass="entr" presetSubtype="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childTnLst>
                          </p:cTn>
                        </p:par>
                        <p:par>
                          <p:cTn id="15" fill="hold">
                            <p:stCondLst>
                              <p:cond delay="163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par>
                          <p:cTn id="19" fill="hold">
                            <p:stCondLst>
                              <p:cond delay="2130"/>
                            </p:stCondLst>
                            <p:childTnLst>
                              <p:par>
                                <p:cTn id="20" presetID="10"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p:stCondLst>
                              <p:cond delay="2630"/>
                            </p:stCondLst>
                            <p:childTnLst>
                              <p:par>
                                <p:cTn id="24" presetID="22" presetClass="entr" presetSubtype="8"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childTnLst>
                          </p:cTn>
                        </p:par>
                        <p:par>
                          <p:cTn id="27" fill="hold">
                            <p:stCondLst>
                              <p:cond delay="3130"/>
                            </p:stCondLst>
                            <p:childTnLst>
                              <p:par>
                                <p:cTn id="28" presetID="10"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par>
                          <p:cTn id="31" fill="hold">
                            <p:stCondLst>
                              <p:cond delay="3630"/>
                            </p:stCondLst>
                            <p:childTnLst>
                              <p:par>
                                <p:cTn id="32" presetID="22" presetClass="entr" presetSubtype="8"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par>
                          <p:cTn id="35" fill="hold">
                            <p:stCondLst>
                              <p:cond delay="4130"/>
                            </p:stCondLst>
                            <p:childTnLst>
                              <p:par>
                                <p:cTn id="36" presetID="2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1" grpId="0"/>
      <p:bldP spid="35" grpId="0"/>
      <p:bldP spid="11"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0"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2"/>
          <p:cNvSpPr/>
          <p:nvPr userDrawn="1"/>
        </p:nvSpPr>
        <p:spPr>
          <a:xfrm>
            <a:off x="-11722" y="1412524"/>
            <a:ext cx="2988996" cy="1581922"/>
          </a:xfrm>
          <a:custGeom>
            <a:avLst/>
            <a:gdLst>
              <a:gd name="connsiteX0" fmla="*/ 0 w 2988996"/>
              <a:gd name="connsiteY0" fmla="*/ 0 h 1581922"/>
              <a:gd name="connsiteX1" fmla="*/ 2977274 w 2988996"/>
              <a:gd name="connsiteY1" fmla="*/ 1042696 h 1581922"/>
              <a:gd name="connsiteX2" fmla="*/ 2988996 w 2988996"/>
              <a:gd name="connsiteY2" fmla="*/ 1581922 h 1581922"/>
              <a:gd name="connsiteX3" fmla="*/ 11723 w 2988996"/>
              <a:gd name="connsiteY3" fmla="*/ 1002590 h 1581922"/>
              <a:gd name="connsiteX4" fmla="*/ 0 w 2988996"/>
              <a:gd name="connsiteY4" fmla="*/ 0 h 1581922"/>
              <a:gd name="connsiteX0" fmla="*/ 0 w 2988996"/>
              <a:gd name="connsiteY0" fmla="*/ 0 h 1581922"/>
              <a:gd name="connsiteX1" fmla="*/ 2977274 w 2988996"/>
              <a:gd name="connsiteY1" fmla="*/ 1042696 h 1581922"/>
              <a:gd name="connsiteX2" fmla="*/ 2988996 w 2988996"/>
              <a:gd name="connsiteY2" fmla="*/ 1581922 h 1581922"/>
              <a:gd name="connsiteX3" fmla="*/ 0 w 2988996"/>
              <a:gd name="connsiteY3" fmla="*/ 779851 h 1581922"/>
              <a:gd name="connsiteX4" fmla="*/ 0 w 2988996"/>
              <a:gd name="connsiteY4" fmla="*/ 0 h 1581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8996" h="1581922">
                <a:moveTo>
                  <a:pt x="0" y="0"/>
                </a:moveTo>
                <a:lnTo>
                  <a:pt x="2977274" y="1042696"/>
                </a:lnTo>
                <a:lnTo>
                  <a:pt x="2988996" y="1581922"/>
                </a:lnTo>
                <a:lnTo>
                  <a:pt x="0" y="779851"/>
                </a:lnTo>
                <a:lnTo>
                  <a:pt x="0" y="0"/>
                </a:lnTo>
                <a:close/>
              </a:path>
            </a:pathLst>
          </a:custGeom>
          <a:gradFill flip="none" rotWithShape="1">
            <a:gsLst>
              <a:gs pos="0">
                <a:srgbClr val="FF9300"/>
              </a:gs>
              <a:gs pos="47000">
                <a:srgbClr val="FF9C19"/>
              </a:gs>
              <a:gs pos="100000">
                <a:srgbClr val="FFA52D"/>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 name="五边形 5"/>
          <p:cNvSpPr/>
          <p:nvPr userDrawn="1"/>
        </p:nvSpPr>
        <p:spPr>
          <a:xfrm>
            <a:off x="2964964" y="2972632"/>
            <a:ext cx="2127824" cy="504056"/>
          </a:xfrm>
          <a:prstGeom prst="homePlate">
            <a:avLst/>
          </a:prstGeom>
          <a:gradFill flip="none" rotWithShape="1">
            <a:gsLst>
              <a:gs pos="0">
                <a:srgbClr val="FF9300">
                  <a:lumMod val="72000"/>
                  <a:lumOff val="28000"/>
                </a:srgbClr>
              </a:gs>
              <a:gs pos="27000">
                <a:srgbClr val="FFA52D">
                  <a:lumMod val="45000"/>
                  <a:lumOff val="55000"/>
                </a:srgbClr>
              </a:gs>
              <a:gs pos="100000">
                <a:srgbClr val="FFA52D">
                  <a:lumMod val="45000"/>
                  <a:lumOff val="5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 name="五边形 7"/>
          <p:cNvSpPr/>
          <p:nvPr userDrawn="1"/>
        </p:nvSpPr>
        <p:spPr>
          <a:xfrm>
            <a:off x="2964964" y="3980744"/>
            <a:ext cx="2127824" cy="504056"/>
          </a:xfrm>
          <a:prstGeom prst="homePlate">
            <a:avLst/>
          </a:prstGeom>
          <a:gradFill flip="none" rotWithShape="1">
            <a:gsLst>
              <a:gs pos="0">
                <a:srgbClr val="FF9300">
                  <a:lumMod val="72000"/>
                  <a:lumOff val="28000"/>
                </a:srgbClr>
              </a:gs>
              <a:gs pos="27000">
                <a:srgbClr val="FFA52D">
                  <a:lumMod val="45000"/>
                  <a:lumOff val="55000"/>
                </a:srgbClr>
              </a:gs>
              <a:gs pos="100000">
                <a:srgbClr val="FFA52D">
                  <a:lumMod val="45000"/>
                  <a:lumOff val="5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0" name="矩形 2"/>
          <p:cNvSpPr/>
          <p:nvPr userDrawn="1"/>
        </p:nvSpPr>
        <p:spPr>
          <a:xfrm>
            <a:off x="-11722" y="3732396"/>
            <a:ext cx="2976686" cy="992748"/>
          </a:xfrm>
          <a:custGeom>
            <a:avLst/>
            <a:gdLst>
              <a:gd name="connsiteX0" fmla="*/ 0 w 2964963"/>
              <a:gd name="connsiteY0" fmla="*/ 0 h 895715"/>
              <a:gd name="connsiteX1" fmla="*/ 2941517 w 2964963"/>
              <a:gd name="connsiteY1" fmla="*/ 344767 h 895715"/>
              <a:gd name="connsiteX2" fmla="*/ 2964963 w 2964963"/>
              <a:gd name="connsiteY2" fmla="*/ 895715 h 895715"/>
              <a:gd name="connsiteX3" fmla="*/ 0 w 2964963"/>
              <a:gd name="connsiteY3" fmla="*/ 746565 h 895715"/>
              <a:gd name="connsiteX4" fmla="*/ 0 w 2964963"/>
              <a:gd name="connsiteY4" fmla="*/ 0 h 895715"/>
              <a:gd name="connsiteX0" fmla="*/ 11723 w 2976686"/>
              <a:gd name="connsiteY0" fmla="*/ 0 h 895715"/>
              <a:gd name="connsiteX1" fmla="*/ 2953240 w 2976686"/>
              <a:gd name="connsiteY1" fmla="*/ 344767 h 895715"/>
              <a:gd name="connsiteX2" fmla="*/ 2976686 w 2976686"/>
              <a:gd name="connsiteY2" fmla="*/ 895715 h 895715"/>
              <a:gd name="connsiteX3" fmla="*/ 0 w 2976686"/>
              <a:gd name="connsiteY3" fmla="*/ 887241 h 895715"/>
              <a:gd name="connsiteX4" fmla="*/ 11723 w 2976686"/>
              <a:gd name="connsiteY4" fmla="*/ 0 h 895715"/>
              <a:gd name="connsiteX0" fmla="*/ 11723 w 2976686"/>
              <a:gd name="connsiteY0" fmla="*/ 0 h 1016195"/>
              <a:gd name="connsiteX1" fmla="*/ 2953240 w 2976686"/>
              <a:gd name="connsiteY1" fmla="*/ 344767 h 1016195"/>
              <a:gd name="connsiteX2" fmla="*/ 2976686 w 2976686"/>
              <a:gd name="connsiteY2" fmla="*/ 895715 h 1016195"/>
              <a:gd name="connsiteX3" fmla="*/ 0 w 2976686"/>
              <a:gd name="connsiteY3" fmla="*/ 1016195 h 1016195"/>
              <a:gd name="connsiteX4" fmla="*/ 11723 w 2976686"/>
              <a:gd name="connsiteY4" fmla="*/ 0 h 1016195"/>
              <a:gd name="connsiteX0" fmla="*/ 0 w 2976686"/>
              <a:gd name="connsiteY0" fmla="*/ 0 h 898964"/>
              <a:gd name="connsiteX1" fmla="*/ 2953240 w 2976686"/>
              <a:gd name="connsiteY1" fmla="*/ 227536 h 898964"/>
              <a:gd name="connsiteX2" fmla="*/ 2976686 w 2976686"/>
              <a:gd name="connsiteY2" fmla="*/ 778484 h 898964"/>
              <a:gd name="connsiteX3" fmla="*/ 0 w 2976686"/>
              <a:gd name="connsiteY3" fmla="*/ 898964 h 898964"/>
              <a:gd name="connsiteX4" fmla="*/ 0 w 2976686"/>
              <a:gd name="connsiteY4" fmla="*/ 0 h 898964"/>
              <a:gd name="connsiteX0" fmla="*/ 0 w 2976686"/>
              <a:gd name="connsiteY0" fmla="*/ 0 h 992748"/>
              <a:gd name="connsiteX1" fmla="*/ 2953240 w 2976686"/>
              <a:gd name="connsiteY1" fmla="*/ 227536 h 992748"/>
              <a:gd name="connsiteX2" fmla="*/ 2976686 w 2976686"/>
              <a:gd name="connsiteY2" fmla="*/ 778484 h 992748"/>
              <a:gd name="connsiteX3" fmla="*/ 0 w 2976686"/>
              <a:gd name="connsiteY3" fmla="*/ 992748 h 992748"/>
              <a:gd name="connsiteX4" fmla="*/ 0 w 2976686"/>
              <a:gd name="connsiteY4" fmla="*/ 0 h 99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6" h="992748">
                <a:moveTo>
                  <a:pt x="0" y="0"/>
                </a:moveTo>
                <a:lnTo>
                  <a:pt x="2953240" y="227536"/>
                </a:lnTo>
                <a:lnTo>
                  <a:pt x="2976686" y="778484"/>
                </a:lnTo>
                <a:lnTo>
                  <a:pt x="0" y="992748"/>
                </a:lnTo>
                <a:lnTo>
                  <a:pt x="0" y="0"/>
                </a:lnTo>
                <a:close/>
              </a:path>
            </a:pathLst>
          </a:custGeom>
          <a:gradFill flip="none" rotWithShape="1">
            <a:gsLst>
              <a:gs pos="0">
                <a:srgbClr val="FF9300">
                  <a:lumMod val="40000"/>
                  <a:lumOff val="60000"/>
                </a:srgbClr>
              </a:gs>
              <a:gs pos="47000">
                <a:srgbClr val="FF9C19">
                  <a:lumMod val="45000"/>
                  <a:lumOff val="55000"/>
                </a:srgbClr>
              </a:gs>
              <a:gs pos="100000">
                <a:srgbClr val="FFA52D">
                  <a:lumMod val="50000"/>
                  <a:lumOff val="50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1" name="矩形 2"/>
          <p:cNvSpPr/>
          <p:nvPr userDrawn="1"/>
        </p:nvSpPr>
        <p:spPr>
          <a:xfrm>
            <a:off x="1" y="2188757"/>
            <a:ext cx="2976687" cy="1312251"/>
          </a:xfrm>
          <a:custGeom>
            <a:avLst/>
            <a:gdLst>
              <a:gd name="connsiteX0" fmla="*/ 0 w 2976687"/>
              <a:gd name="connsiteY0" fmla="*/ 0 h 1312251"/>
              <a:gd name="connsiteX1" fmla="*/ 2953241 w 2976687"/>
              <a:gd name="connsiteY1" fmla="*/ 808196 h 1312251"/>
              <a:gd name="connsiteX2" fmla="*/ 2976687 w 2976687"/>
              <a:gd name="connsiteY2" fmla="*/ 1312251 h 1312251"/>
              <a:gd name="connsiteX3" fmla="*/ 0 w 2976687"/>
              <a:gd name="connsiteY3" fmla="*/ 769898 h 1312251"/>
              <a:gd name="connsiteX4" fmla="*/ 0 w 2976687"/>
              <a:gd name="connsiteY4" fmla="*/ 0 h 1312251"/>
              <a:gd name="connsiteX0" fmla="*/ 0 w 2976687"/>
              <a:gd name="connsiteY0" fmla="*/ 0 h 1312251"/>
              <a:gd name="connsiteX1" fmla="*/ 2953241 w 2976687"/>
              <a:gd name="connsiteY1" fmla="*/ 808196 h 1312251"/>
              <a:gd name="connsiteX2" fmla="*/ 2976687 w 2976687"/>
              <a:gd name="connsiteY2" fmla="*/ 1312251 h 1312251"/>
              <a:gd name="connsiteX3" fmla="*/ 0 w 2976687"/>
              <a:gd name="connsiteY3" fmla="*/ 664390 h 1312251"/>
              <a:gd name="connsiteX4" fmla="*/ 0 w 2976687"/>
              <a:gd name="connsiteY4" fmla="*/ 0 h 1312251"/>
              <a:gd name="connsiteX0" fmla="*/ 0 w 2976687"/>
              <a:gd name="connsiteY0" fmla="*/ 0 h 1312251"/>
              <a:gd name="connsiteX1" fmla="*/ 2953241 w 2976687"/>
              <a:gd name="connsiteY1" fmla="*/ 808196 h 1312251"/>
              <a:gd name="connsiteX2" fmla="*/ 2976687 w 2976687"/>
              <a:gd name="connsiteY2" fmla="*/ 1312251 h 1312251"/>
              <a:gd name="connsiteX3" fmla="*/ 0 w 2976687"/>
              <a:gd name="connsiteY3" fmla="*/ 711282 h 1312251"/>
              <a:gd name="connsiteX4" fmla="*/ 0 w 2976687"/>
              <a:gd name="connsiteY4" fmla="*/ 0 h 1312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7" h="1312251">
                <a:moveTo>
                  <a:pt x="0" y="0"/>
                </a:moveTo>
                <a:lnTo>
                  <a:pt x="2953241" y="808196"/>
                </a:lnTo>
                <a:lnTo>
                  <a:pt x="2976687" y="1312251"/>
                </a:lnTo>
                <a:lnTo>
                  <a:pt x="0" y="711282"/>
                </a:lnTo>
                <a:lnTo>
                  <a:pt x="0" y="0"/>
                </a:lnTo>
                <a:close/>
              </a:path>
            </a:pathLst>
          </a:custGeom>
          <a:gradFill flip="none" rotWithShape="1">
            <a:gsLst>
              <a:gs pos="0">
                <a:srgbClr val="FF9300">
                  <a:lumMod val="40000"/>
                  <a:lumOff val="60000"/>
                </a:srgbClr>
              </a:gs>
              <a:gs pos="47000">
                <a:srgbClr val="FF9C19">
                  <a:lumMod val="45000"/>
                  <a:lumOff val="55000"/>
                </a:srgbClr>
              </a:gs>
              <a:gs pos="100000">
                <a:srgbClr val="FFA52D">
                  <a:lumMod val="50000"/>
                  <a:lumOff val="50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2" name="矩形 2"/>
          <p:cNvSpPr/>
          <p:nvPr userDrawn="1"/>
        </p:nvSpPr>
        <p:spPr>
          <a:xfrm>
            <a:off x="-11724" y="2878159"/>
            <a:ext cx="2976687" cy="1112800"/>
          </a:xfrm>
          <a:custGeom>
            <a:avLst/>
            <a:gdLst>
              <a:gd name="connsiteX0" fmla="*/ 0 w 2976687"/>
              <a:gd name="connsiteY0" fmla="*/ 0 h 1159692"/>
              <a:gd name="connsiteX1" fmla="*/ 2976687 w 2976687"/>
              <a:gd name="connsiteY1" fmla="*/ 632188 h 1159692"/>
              <a:gd name="connsiteX2" fmla="*/ 2964963 w 2976687"/>
              <a:gd name="connsiteY2" fmla="*/ 1159692 h 1159692"/>
              <a:gd name="connsiteX3" fmla="*/ 11723 w 2976687"/>
              <a:gd name="connsiteY3" fmla="*/ 781870 h 1159692"/>
              <a:gd name="connsiteX4" fmla="*/ 0 w 2976687"/>
              <a:gd name="connsiteY4" fmla="*/ 0 h 1159692"/>
              <a:gd name="connsiteX0" fmla="*/ 0 w 2976687"/>
              <a:gd name="connsiteY0" fmla="*/ 0 h 1159692"/>
              <a:gd name="connsiteX1" fmla="*/ 2976687 w 2976687"/>
              <a:gd name="connsiteY1" fmla="*/ 632188 h 1159692"/>
              <a:gd name="connsiteX2" fmla="*/ 2964963 w 2976687"/>
              <a:gd name="connsiteY2" fmla="*/ 1159692 h 1159692"/>
              <a:gd name="connsiteX3" fmla="*/ 11723 w 2976687"/>
              <a:gd name="connsiteY3" fmla="*/ 899100 h 1159692"/>
              <a:gd name="connsiteX4" fmla="*/ 0 w 2976687"/>
              <a:gd name="connsiteY4" fmla="*/ 0 h 1159692"/>
              <a:gd name="connsiteX0" fmla="*/ 0 w 2976687"/>
              <a:gd name="connsiteY0" fmla="*/ 0 h 1112800"/>
              <a:gd name="connsiteX1" fmla="*/ 2976687 w 2976687"/>
              <a:gd name="connsiteY1" fmla="*/ 585296 h 1112800"/>
              <a:gd name="connsiteX2" fmla="*/ 2964963 w 2976687"/>
              <a:gd name="connsiteY2" fmla="*/ 1112800 h 1112800"/>
              <a:gd name="connsiteX3" fmla="*/ 11723 w 2976687"/>
              <a:gd name="connsiteY3" fmla="*/ 852208 h 1112800"/>
              <a:gd name="connsiteX4" fmla="*/ 0 w 2976687"/>
              <a:gd name="connsiteY4" fmla="*/ 0 h 111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7" h="1112800">
                <a:moveTo>
                  <a:pt x="0" y="0"/>
                </a:moveTo>
                <a:lnTo>
                  <a:pt x="2976687" y="585296"/>
                </a:lnTo>
                <a:lnTo>
                  <a:pt x="2964963" y="1112800"/>
                </a:lnTo>
                <a:cubicBezTo>
                  <a:pt x="1980550" y="975136"/>
                  <a:pt x="996136" y="989872"/>
                  <a:pt x="11723" y="852208"/>
                </a:cubicBezTo>
                <a:cubicBezTo>
                  <a:pt x="11723" y="626754"/>
                  <a:pt x="0" y="225454"/>
                  <a:pt x="0" y="0"/>
                </a:cubicBezTo>
                <a:close/>
              </a:path>
            </a:pathLst>
          </a:custGeom>
          <a:gradFill flip="none" rotWithShape="1">
            <a:gsLst>
              <a:gs pos="0">
                <a:srgbClr val="FF9300"/>
              </a:gs>
              <a:gs pos="47000">
                <a:srgbClr val="FF9C19"/>
              </a:gs>
              <a:gs pos="100000">
                <a:srgbClr val="FFA52D"/>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8" name="五边形 17"/>
          <p:cNvSpPr/>
          <p:nvPr userDrawn="1"/>
        </p:nvSpPr>
        <p:spPr>
          <a:xfrm>
            <a:off x="2964964" y="2468576"/>
            <a:ext cx="2543140" cy="504056"/>
          </a:xfrm>
          <a:prstGeom prst="homePlate">
            <a:avLst/>
          </a:prstGeom>
          <a:gradFill flip="none" rotWithShape="1">
            <a:gsLst>
              <a:gs pos="0">
                <a:srgbClr val="FF9300"/>
              </a:gs>
              <a:gs pos="20000">
                <a:srgbClr val="FF9C19"/>
              </a:gs>
              <a:gs pos="100000">
                <a:srgbClr val="FFA52D"/>
              </a:gs>
            </a:gsLst>
            <a:lin ang="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五边形 19"/>
          <p:cNvSpPr/>
          <p:nvPr userDrawn="1"/>
        </p:nvSpPr>
        <p:spPr>
          <a:xfrm>
            <a:off x="2964964" y="3476688"/>
            <a:ext cx="2543140" cy="504056"/>
          </a:xfrm>
          <a:prstGeom prst="homePlate">
            <a:avLst/>
          </a:prstGeom>
          <a:gradFill flip="none" rotWithShape="1">
            <a:gsLst>
              <a:gs pos="0">
                <a:srgbClr val="FF9300"/>
              </a:gs>
              <a:gs pos="20000">
                <a:srgbClr val="FF9C19"/>
              </a:gs>
              <a:gs pos="100000">
                <a:srgbClr val="FFA52D"/>
              </a:gs>
            </a:gsLst>
            <a:lin ang="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24" name="矩形 23"/>
          <p:cNvSpPr/>
          <p:nvPr userDrawn="1"/>
        </p:nvSpPr>
        <p:spPr>
          <a:xfrm rot="5400000">
            <a:off x="-207640" y="3648244"/>
            <a:ext cx="6336000" cy="36000"/>
          </a:xfrm>
          <a:prstGeom prst="rect">
            <a:avLst/>
          </a:prstGeom>
          <a:gradFill>
            <a:gsLst>
              <a:gs pos="49628">
                <a:srgbClr val="FF9504"/>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五边形 2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25" name="TextBox 15"/>
          <p:cNvSpPr txBox="1"/>
          <p:nvPr userDrawn="1"/>
        </p:nvSpPr>
        <p:spPr>
          <a:xfrm>
            <a:off x="11379831" y="6032823"/>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7" name="椭圆 26"/>
          <p:cNvSpPr/>
          <p:nvPr userDrawn="1"/>
        </p:nvSpPr>
        <p:spPr>
          <a:xfrm>
            <a:off x="9987607" y="188640"/>
            <a:ext cx="1944216" cy="1944216"/>
          </a:xfrm>
          <a:prstGeom prst="ellipse">
            <a:avLst/>
          </a:prstGeom>
          <a:solidFill>
            <a:srgbClr val="FF93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7" name="矩形 6"/>
          <p:cNvSpPr/>
          <p:nvPr userDrawn="1"/>
        </p:nvSpPr>
        <p:spPr>
          <a:xfrm>
            <a:off x="0"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p:cNvSpPr/>
          <p:nvPr userDrawn="1"/>
        </p:nvSpPr>
        <p:spPr>
          <a:xfrm>
            <a:off x="9987607" y="188640"/>
            <a:ext cx="1944216" cy="1944216"/>
          </a:xfrm>
          <a:prstGeom prst="ellipse">
            <a:avLst/>
          </a:prstGeom>
          <a:solidFill>
            <a:srgbClr val="FF93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zh-CN" altLang="en-US"/>
          </a:p>
        </p:txBody>
      </p:sp>
      <p:sp>
        <p:nvSpPr>
          <p:cNvPr id="12" name="五边形 11"/>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3" name="TextBox 15"/>
          <p:cNvSpPr txBox="1"/>
          <p:nvPr userDrawn="1"/>
        </p:nvSpPr>
        <p:spPr>
          <a:xfrm>
            <a:off x="11379831" y="6032823"/>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第一章">
    <p:spTree>
      <p:nvGrpSpPr>
        <p:cNvPr id="1" name=""/>
        <p:cNvGrpSpPr/>
        <p:nvPr/>
      </p:nvGrpSpPr>
      <p:grpSpPr>
        <a:xfrm>
          <a:off x="0" y="0"/>
          <a:ext cx="0" cy="0"/>
          <a:chOff x="0" y="0"/>
          <a:chExt cx="0" cy="0"/>
        </a:xfrm>
      </p:grpSpPr>
      <p:sp>
        <p:nvSpPr>
          <p:cNvPr id="2" name="矩形 1"/>
          <p:cNvSpPr/>
          <p:nvPr userDrawn="1"/>
        </p:nvSpPr>
        <p:spPr>
          <a:xfrm>
            <a:off x="0" y="692696"/>
            <a:ext cx="12198350" cy="7200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698575" y="692696"/>
            <a:ext cx="936104" cy="72008"/>
          </a:xfrm>
          <a:prstGeom prst="rect">
            <a:avLst/>
          </a:prstGeom>
          <a:solidFill>
            <a:srgbClr val="FF96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4" name="对角圆角矩形 3"/>
          <p:cNvSpPr/>
          <p:nvPr userDrawn="1"/>
        </p:nvSpPr>
        <p:spPr>
          <a:xfrm>
            <a:off x="9321603" y="224696"/>
            <a:ext cx="1260000" cy="46800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smtClean="0">
                <a:latin typeface="微软雅黑" pitchFamily="34" charset="-122"/>
                <a:ea typeface="微软雅黑" pitchFamily="34" charset="-122"/>
              </a:rPr>
              <a:t>图形运用</a:t>
            </a: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对角圆角矩形 2"/>
          <p:cNvSpPr/>
          <p:nvPr userDrawn="1"/>
        </p:nvSpPr>
        <p:spPr>
          <a:xfrm>
            <a:off x="10527807" y="224696"/>
            <a:ext cx="1260000" cy="46800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smtClean="0">
                <a:latin typeface="微软雅黑" pitchFamily="34" charset="-122"/>
                <a:ea typeface="微软雅黑" pitchFamily="34" charset="-122"/>
              </a:rPr>
              <a:t>具体设计</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7" name="矩形 6"/>
          <p:cNvSpPr/>
          <p:nvPr userDrawn="1"/>
        </p:nvSpPr>
        <p:spPr>
          <a:xfrm>
            <a:off x="0" y="872728"/>
            <a:ext cx="12198350" cy="144000"/>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对角圆角矩形 8"/>
          <p:cNvSpPr/>
          <p:nvPr userDrawn="1"/>
        </p:nvSpPr>
        <p:spPr>
          <a:xfrm>
            <a:off x="8115399" y="224696"/>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smtClean="0">
                <a:solidFill>
                  <a:schemeClr val="tx1">
                    <a:lumMod val="65000"/>
                    <a:lumOff val="35000"/>
                  </a:schemeClr>
                </a:solidFill>
                <a:latin typeface="微软雅黑" pitchFamily="34" charset="-122"/>
                <a:ea typeface="微软雅黑" pitchFamily="34" charset="-122"/>
              </a:rPr>
              <a:t>布局之美</a:t>
            </a:r>
            <a:endParaRPr lang="zh-CN" altLang="en-US" sz="1800" dirty="0">
              <a:solidFill>
                <a:schemeClr val="tx1">
                  <a:lumMod val="65000"/>
                  <a:lumOff val="35000"/>
                </a:schemeClr>
              </a:solidFill>
              <a:latin typeface="微软雅黑" pitchFamily="34" charset="-122"/>
              <a:ea typeface="微软雅黑" pitchFamily="34" charset="-122"/>
            </a:endParaRPr>
          </a:p>
        </p:txBody>
      </p:sp>
      <p:sp>
        <p:nvSpPr>
          <p:cNvPr id="2" name="矩形 1"/>
          <p:cNvSpPr/>
          <p:nvPr userDrawn="1"/>
        </p:nvSpPr>
        <p:spPr>
          <a:xfrm>
            <a:off x="788618" y="872728"/>
            <a:ext cx="612000" cy="1440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4"/>
          <p:cNvSpPr>
            <a:spLocks noChangeAspect="1"/>
          </p:cNvSpPr>
          <p:nvPr userDrawn="1"/>
        </p:nvSpPr>
        <p:spPr bwMode="auto">
          <a:xfrm>
            <a:off x="813034" y="116632"/>
            <a:ext cx="563168" cy="72000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FF93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矩形 18"/>
          <p:cNvSpPr/>
          <p:nvPr userDrawn="1"/>
        </p:nvSpPr>
        <p:spPr>
          <a:xfrm>
            <a:off x="698575" y="207610"/>
            <a:ext cx="792087" cy="369332"/>
          </a:xfrm>
          <a:prstGeom prst="rect">
            <a:avLst/>
          </a:prstGeom>
        </p:spPr>
        <p:txBody>
          <a:bodyPr/>
          <a:lstStyle/>
          <a:p>
            <a:pPr algn="ctr">
              <a:defRPr/>
            </a:pPr>
            <a:r>
              <a:rPr lang="zh-CN" altLang="en-US" sz="1800" dirty="0" smtClean="0">
                <a:solidFill>
                  <a:schemeClr val="tx1">
                    <a:lumMod val="75000"/>
                    <a:lumOff val="25000"/>
                  </a:schemeClr>
                </a:solidFill>
                <a:latin typeface="Arial Unicode MS" pitchFamily="34" charset="-122"/>
                <a:ea typeface="Arial Unicode MS" pitchFamily="34" charset="-122"/>
                <a:cs typeface="Arial Unicode MS" pitchFamily="34" charset="-122"/>
              </a:rPr>
              <a:t> </a:t>
            </a:r>
            <a:fld id="{2EEF1883-7A0E-4F66-9932-E581691AD397}" type="slidenum">
              <a:rPr lang="zh-CN" altLang="en-US" sz="1800">
                <a:solidFill>
                  <a:schemeClr val="bg1"/>
                </a:solidFill>
                <a:latin typeface="Arial Unicode MS" pitchFamily="34" charset="-122"/>
                <a:ea typeface="Arial Unicode MS" pitchFamily="34" charset="-122"/>
                <a:cs typeface="Arial Unicode MS" pitchFamily="34" charset="-122"/>
              </a:rPr>
              <a:pPr algn="ctr">
                <a:defRPr/>
              </a:pPr>
              <a:t>‹#›</a:t>
            </a:fld>
            <a:r>
              <a:rPr lang="zh-CN" altLang="en-US" sz="1800" dirty="0">
                <a:solidFill>
                  <a:schemeClr val="tx1">
                    <a:lumMod val="75000"/>
                    <a:lumOff val="25000"/>
                  </a:schemeClr>
                </a:solidFill>
                <a:latin typeface="Arial Unicode MS" pitchFamily="34" charset="-122"/>
                <a:ea typeface="Arial Unicode MS" pitchFamily="34" charset="-122"/>
                <a:cs typeface="Arial Unicode MS" pitchFamily="34" charset="-122"/>
              </a:rPr>
              <a:t>  </a:t>
            </a:r>
          </a:p>
        </p:txBody>
      </p:sp>
      <p:sp>
        <p:nvSpPr>
          <p:cNvPr id="20" name="对角圆角矩形 19"/>
          <p:cNvSpPr/>
          <p:nvPr userDrawn="1"/>
        </p:nvSpPr>
        <p:spPr>
          <a:xfrm>
            <a:off x="9321603" y="224696"/>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dirty="0" smtClean="0">
                <a:solidFill>
                  <a:schemeClr val="tx1">
                    <a:lumMod val="65000"/>
                    <a:lumOff val="35000"/>
                  </a:schemeClr>
                </a:solidFill>
                <a:latin typeface="微软雅黑" pitchFamily="34" charset="-122"/>
                <a:ea typeface="微软雅黑" pitchFamily="34" charset="-122"/>
              </a:rPr>
              <a:t>图形运用</a:t>
            </a:r>
          </a:p>
        </p:txBody>
      </p:sp>
      <p:sp>
        <p:nvSpPr>
          <p:cNvPr id="21" name="对角圆角矩形 20"/>
          <p:cNvSpPr/>
          <p:nvPr userDrawn="1"/>
        </p:nvSpPr>
        <p:spPr>
          <a:xfrm>
            <a:off x="10527807" y="224696"/>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dirty="0" smtClean="0">
                <a:solidFill>
                  <a:schemeClr val="tx1">
                    <a:lumMod val="65000"/>
                    <a:lumOff val="35000"/>
                  </a:schemeClr>
                </a:solidFill>
                <a:latin typeface="微软雅黑" pitchFamily="34" charset="-122"/>
                <a:ea typeface="微软雅黑" pitchFamily="34" charset="-122"/>
              </a:rPr>
              <a:t>具体设计</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8.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_rels/slide11.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60.png"/><Relationship Id="rId3" Type="http://schemas.openxmlformats.org/officeDocument/2006/relationships/image" Target="../media/image50.png"/><Relationship Id="rId7" Type="http://schemas.openxmlformats.org/officeDocument/2006/relationships/image" Target="../media/image54.png"/><Relationship Id="rId12" Type="http://schemas.openxmlformats.org/officeDocument/2006/relationships/image" Target="../media/image59.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jpeg"/><Relationship Id="rId10" Type="http://schemas.openxmlformats.org/officeDocument/2006/relationships/image" Target="../media/image57.jpeg"/><Relationship Id="rId4" Type="http://schemas.openxmlformats.org/officeDocument/2006/relationships/image" Target="../media/image51.png"/><Relationship Id="rId9" Type="http://schemas.openxmlformats.org/officeDocument/2006/relationships/image" Target="../media/image56.png"/><Relationship Id="rId14" Type="http://schemas.openxmlformats.org/officeDocument/2006/relationships/image" Target="../media/image6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65.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s>
</file>

<file path=ppt/slides/_rels/slide15.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73.png"/><Relationship Id="rId5" Type="http://schemas.openxmlformats.org/officeDocument/2006/relationships/image" Target="../media/image72.png"/><Relationship Id="rId10" Type="http://schemas.openxmlformats.org/officeDocument/2006/relationships/image" Target="../media/image77.png"/><Relationship Id="rId4" Type="http://schemas.openxmlformats.org/officeDocument/2006/relationships/image" Target="../media/image71.png"/><Relationship Id="rId9" Type="http://schemas.openxmlformats.org/officeDocument/2006/relationships/image" Target="../media/image7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 Id="rId9" Type="http://schemas.openxmlformats.org/officeDocument/2006/relationships/image" Target="../media/image84.png"/></Relationships>
</file>

<file path=ppt/slides/_rels/slide18.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88.png"/><Relationship Id="rId5" Type="http://schemas.openxmlformats.org/officeDocument/2006/relationships/image" Target="../media/image87.jpeg"/><Relationship Id="rId4" Type="http://schemas.openxmlformats.org/officeDocument/2006/relationships/image" Target="../media/image86.png"/><Relationship Id="rId9" Type="http://schemas.openxmlformats.org/officeDocument/2006/relationships/image" Target="../media/image9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22.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97.png"/><Relationship Id="rId7" Type="http://schemas.openxmlformats.org/officeDocument/2006/relationships/image" Target="../media/image101.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23.xml.rels><?xml version="1.0" encoding="UTF-8" standalone="yes"?>
<Relationships xmlns="http://schemas.openxmlformats.org/package/2006/relationships"><Relationship Id="rId3" Type="http://schemas.openxmlformats.org/officeDocument/2006/relationships/image" Target="../media/image103.png"/><Relationship Id="rId7" Type="http://schemas.openxmlformats.org/officeDocument/2006/relationships/image" Target="../media/image107.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106.png"/><Relationship Id="rId5" Type="http://schemas.openxmlformats.org/officeDocument/2006/relationships/image" Target="../media/image105.jpeg"/><Relationship Id="rId4" Type="http://schemas.openxmlformats.org/officeDocument/2006/relationships/image" Target="../media/image104.png"/></Relationships>
</file>

<file path=ppt/slides/_rels/slide24.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10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18" Type="http://schemas.openxmlformats.org/officeDocument/2006/relationships/image" Target="../media/image37.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png"/><Relationship Id="rId17" Type="http://schemas.openxmlformats.org/officeDocument/2006/relationships/image" Target="../media/image36.png"/><Relationship Id="rId2" Type="http://schemas.openxmlformats.org/officeDocument/2006/relationships/notesSlide" Target="../notesSlides/notesSlide6.xml"/><Relationship Id="rId16" Type="http://schemas.openxmlformats.org/officeDocument/2006/relationships/image" Target="../media/image35.png"/><Relationship Id="rId1" Type="http://schemas.openxmlformats.org/officeDocument/2006/relationships/slideLayout" Target="../slideLayouts/slideLayout4.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34.png"/><Relationship Id="rId10" Type="http://schemas.openxmlformats.org/officeDocument/2006/relationships/image" Target="../media/image29.png"/><Relationship Id="rId19" Type="http://schemas.openxmlformats.org/officeDocument/2006/relationships/image" Target="../media/image38.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08300" y="15214"/>
            <a:ext cx="1462260" cy="184666"/>
          </a:xfrm>
          <a:prstGeom prst="rect">
            <a:avLst/>
          </a:prstGeom>
        </p:spPr>
        <p:txBody>
          <a:bodyPr wrap="none">
            <a:spAutoFit/>
          </a:bodyPr>
          <a:lstStyle/>
          <a:p>
            <a:r>
              <a:rPr lang="en-US" altLang="zh-CN" sz="600" dirty="0">
                <a:solidFill>
                  <a:schemeClr val="bg1"/>
                </a:solidFill>
              </a:rPr>
              <a:t>PPT</a:t>
            </a:r>
            <a:r>
              <a:rPr lang="zh-CN" altLang="en-US" sz="600" dirty="0">
                <a:solidFill>
                  <a:schemeClr val="bg1"/>
                </a:solidFill>
              </a:rPr>
              <a:t>模板下载：</a:t>
            </a:r>
            <a:r>
              <a:rPr lang="en-US" altLang="zh-CN" sz="600" dirty="0">
                <a:solidFill>
                  <a:schemeClr val="bg1"/>
                </a:solidFill>
              </a:rPr>
              <a:t>www.1ppt.com/moban/ </a:t>
            </a:r>
            <a:endParaRPr lang="zh-CN" altLang="en-US" sz="700" dirty="0">
              <a:solidFill>
                <a:schemeClr val="bg1"/>
              </a:solidFill>
            </a:endParaRPr>
          </a:p>
        </p:txBody>
      </p:sp>
      <p:sp>
        <p:nvSpPr>
          <p:cNvPr id="2" name="TextBox 1"/>
          <p:cNvSpPr txBox="1"/>
          <p:nvPr/>
        </p:nvSpPr>
        <p:spPr>
          <a:xfrm>
            <a:off x="4226967" y="5714092"/>
            <a:ext cx="3960440" cy="523220"/>
          </a:xfrm>
          <a:prstGeom prst="rect">
            <a:avLst/>
          </a:prstGeom>
          <a:noFill/>
        </p:spPr>
        <p:txBody>
          <a:bodyPr wrap="square" rtlCol="0">
            <a:spAutoFit/>
          </a:bodyPr>
          <a:lstStyle/>
          <a:p>
            <a:r>
              <a:rPr lang="zh-CN" altLang="en-US" sz="2800" b="1" dirty="0" smtClean="0">
                <a:solidFill>
                  <a:srgbClr val="FF9300"/>
                </a:solidFill>
                <a:latin typeface="黑体" pitchFamily="49" charset="-122"/>
                <a:ea typeface="黑体" pitchFamily="49" charset="-122"/>
              </a:rPr>
              <a:t>第</a:t>
            </a:r>
            <a:r>
              <a:rPr lang="zh-CN" altLang="en-US" sz="2800" b="1" dirty="0">
                <a:solidFill>
                  <a:srgbClr val="FF9300"/>
                </a:solidFill>
                <a:latin typeface="黑体" pitchFamily="49" charset="-122"/>
                <a:ea typeface="黑体" pitchFamily="49" charset="-122"/>
              </a:rPr>
              <a:t>六</a:t>
            </a:r>
            <a:r>
              <a:rPr lang="zh-CN" altLang="en-US" sz="2800" b="1" dirty="0" smtClean="0">
                <a:solidFill>
                  <a:srgbClr val="FF9300"/>
                </a:solidFill>
                <a:latin typeface="黑体" pitchFamily="49" charset="-122"/>
                <a:ea typeface="黑体" pitchFamily="49" charset="-122"/>
              </a:rPr>
              <a:t>章</a:t>
            </a:r>
            <a:r>
              <a:rPr lang="zh-CN" altLang="en-US" sz="2800" b="1" dirty="0" smtClean="0">
                <a:solidFill>
                  <a:srgbClr val="FF9300"/>
                </a:solidFill>
                <a:latin typeface="黑体" pitchFamily="49" charset="-122"/>
                <a:ea typeface="黑体" pitchFamily="49" charset="-122"/>
              </a:rPr>
              <a:t>应用</a:t>
            </a:r>
            <a:r>
              <a:rPr lang="zh-CN" altLang="en-US" sz="2800" b="1" dirty="0" smtClean="0">
                <a:solidFill>
                  <a:schemeClr val="bg1"/>
                </a:solidFill>
                <a:latin typeface="黑体" pitchFamily="49" charset="-122"/>
                <a:ea typeface="黑体" pitchFamily="49" charset="-122"/>
              </a:rPr>
              <a:t>特殊效果</a:t>
            </a:r>
            <a:endParaRPr lang="zh-CN" altLang="en-US" sz="2800" dirty="0">
              <a:solidFill>
                <a:schemeClr val="bg1"/>
              </a:solidFill>
            </a:endParaRPr>
          </a:p>
        </p:txBody>
      </p:sp>
    </p:spTree>
    <p:extLst>
      <p:ext uri="{BB962C8B-B14F-4D97-AF65-F5344CB8AC3E}">
        <p14:creationId xmlns:p14="http://schemas.microsoft.com/office/powerpoint/2010/main" val="4279379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项目六</a:t>
            </a:r>
            <a:endParaRPr lang="zh-CN" altLang="en-US" b="1" dirty="0">
              <a:solidFill>
                <a:schemeClr val="bg1"/>
              </a:solidFill>
            </a:endParaRPr>
          </a:p>
        </p:txBody>
      </p:sp>
      <p:sp>
        <p:nvSpPr>
          <p:cNvPr id="6" name="矩形 5"/>
          <p:cNvSpPr/>
          <p:nvPr/>
        </p:nvSpPr>
        <p:spPr>
          <a:xfrm>
            <a:off x="1946303" y="285021"/>
            <a:ext cx="1114409" cy="369332"/>
          </a:xfrm>
          <a:prstGeom prst="rect">
            <a:avLst/>
          </a:prstGeom>
        </p:spPr>
        <p:txBody>
          <a:bodyPr wrap="none">
            <a:spAutoFit/>
          </a:bodyPr>
          <a:lstStyle/>
          <a:p>
            <a:pPr algn="ctr"/>
            <a:r>
              <a:rPr lang="zh-CN" altLang="en-US" b="1" dirty="0" smtClean="0"/>
              <a:t>编辑文本</a:t>
            </a:r>
            <a:endParaRPr lang="zh-CN" altLang="zh-CN" b="1" dirty="0"/>
          </a:p>
        </p:txBody>
      </p:sp>
      <p:sp>
        <p:nvSpPr>
          <p:cNvPr id="7" name="对角圆角矩形 6"/>
          <p:cNvSpPr/>
          <p:nvPr/>
        </p:nvSpPr>
        <p:spPr>
          <a:xfrm>
            <a:off x="7525796"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tx1">
                    <a:lumMod val="65000"/>
                    <a:lumOff val="35000"/>
                  </a:schemeClr>
                </a:solidFill>
                <a:latin typeface="微软雅黑" pitchFamily="34" charset="-122"/>
                <a:ea typeface="微软雅黑" pitchFamily="34" charset="-122"/>
              </a:rPr>
              <a:t>制作酒水单</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641429" y="1043444"/>
            <a:ext cx="9023024" cy="369332"/>
          </a:xfrm>
          <a:prstGeom prst="rect">
            <a:avLst/>
          </a:prstGeom>
          <a:noFill/>
        </p:spPr>
        <p:txBody>
          <a:bodyPr wrap="square" rtlCol="0">
            <a:spAutoFit/>
          </a:bodyPr>
          <a:lstStyle/>
          <a:p>
            <a:pPr>
              <a:spcAft>
                <a:spcPts val="2400"/>
              </a:spcAft>
            </a:pPr>
            <a:r>
              <a:rPr lang="zh-CN" altLang="en-US" dirty="0" smtClean="0"/>
              <a:t>三、任务实现</a:t>
            </a:r>
            <a:endParaRPr lang="zh-CN" altLang="en-US" dirty="0"/>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制作咖啡宣传单</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89992" y="346863"/>
            <a:ext cx="748923" cy="261610"/>
          </a:xfrm>
          <a:prstGeom prst="rect">
            <a:avLst/>
          </a:prstGeom>
          <a:noFill/>
        </p:spPr>
        <p:txBody>
          <a:bodyPr wrap="none" rtlCol="0">
            <a:spAutoFit/>
          </a:bodyPr>
          <a:lstStyle/>
          <a:p>
            <a:r>
              <a:rPr lang="zh-CN" altLang="en-US" sz="1100" b="1" dirty="0" smtClean="0">
                <a:latin typeface="微软雅黑" panose="020B0503020204020204" pitchFamily="34" charset="-122"/>
                <a:ea typeface="微软雅黑" panose="020B0503020204020204" pitchFamily="34" charset="-122"/>
              </a:rPr>
              <a:t>制作挂历</a:t>
            </a:r>
            <a:endParaRPr lang="zh-CN" altLang="en-US" sz="1100" b="1" dirty="0">
              <a:latin typeface="微软雅黑" panose="020B0503020204020204" pitchFamily="34" charset="-122"/>
              <a:ea typeface="微软雅黑" panose="020B0503020204020204" pitchFamily="34" charset="-122"/>
            </a:endParaRPr>
          </a:p>
        </p:txBody>
      </p:sp>
      <p:sp>
        <p:nvSpPr>
          <p:cNvPr id="13"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9" name="Rectangle 1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Rectangle 9"/>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0" name="Rectangle 18"/>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5" name="Rectangle 2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0" name="Rectangle 1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8" name="Rectangle 1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4" name="Rectangle 29"/>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1" name="Rectangle 3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TextBox 14"/>
          <p:cNvSpPr txBox="1"/>
          <p:nvPr/>
        </p:nvSpPr>
        <p:spPr>
          <a:xfrm>
            <a:off x="482552" y="1410044"/>
            <a:ext cx="5769023" cy="4401205"/>
          </a:xfrm>
          <a:prstGeom prst="rect">
            <a:avLst/>
          </a:prstGeom>
          <a:noFill/>
        </p:spPr>
        <p:txBody>
          <a:bodyPr wrap="square" rtlCol="0">
            <a:spAutoFit/>
          </a:bodyPr>
          <a:lstStyle/>
          <a:p>
            <a:r>
              <a:rPr lang="zh-CN" altLang="zh-CN" sz="1400" dirty="0"/>
              <a:t>【</a:t>
            </a:r>
            <a:r>
              <a:rPr lang="en-US" altLang="zh-CN" sz="1400" dirty="0"/>
              <a:t>Step01</a:t>
            </a:r>
            <a:r>
              <a:rPr lang="zh-CN" altLang="zh-CN" sz="1400" dirty="0"/>
              <a:t>】新建空白文档。设置文档名称为“咖啡室宣传单”，设置页面大小“宽”为</a:t>
            </a:r>
            <a:r>
              <a:rPr lang="en-US" altLang="zh-CN" sz="1400" dirty="0"/>
              <a:t>200mm</a:t>
            </a:r>
            <a:r>
              <a:rPr lang="zh-CN" altLang="zh-CN" sz="1400" dirty="0"/>
              <a:t>、“高”为</a:t>
            </a:r>
            <a:r>
              <a:rPr lang="en-US" altLang="zh-CN" sz="1400" dirty="0"/>
              <a:t>300mm</a:t>
            </a:r>
            <a:r>
              <a:rPr lang="zh-CN" altLang="zh-CN" sz="1400" dirty="0" smtClean="0"/>
              <a:t>。</a:t>
            </a:r>
            <a:endParaRPr lang="en-US" altLang="zh-CN" sz="1400" dirty="0"/>
          </a:p>
          <a:p>
            <a:r>
              <a:rPr lang="zh-CN" altLang="zh-CN" sz="1400" dirty="0" smtClean="0"/>
              <a:t>【</a:t>
            </a:r>
            <a:r>
              <a:rPr lang="en-US" altLang="zh-CN" sz="1400" dirty="0"/>
              <a:t>Step02</a:t>
            </a:r>
            <a:r>
              <a:rPr lang="zh-CN" altLang="zh-CN" sz="1400" dirty="0"/>
              <a:t>】单击左侧工具栏选择“矩形工具”快捷键“</a:t>
            </a:r>
            <a:r>
              <a:rPr lang="en-US" altLang="zh-CN" sz="1400" dirty="0"/>
              <a:t>F6</a:t>
            </a:r>
            <a:r>
              <a:rPr lang="zh-CN" altLang="zh-CN" sz="1400" dirty="0"/>
              <a:t>”，在页面创建等大矩形，图</a:t>
            </a:r>
            <a:r>
              <a:rPr lang="en-US" altLang="zh-CN" sz="1400" dirty="0"/>
              <a:t>6-21</a:t>
            </a:r>
            <a:r>
              <a:rPr lang="zh-CN" altLang="zh-CN" sz="1400" dirty="0"/>
              <a:t>所示，然后填充颜色为（</a:t>
            </a:r>
            <a:r>
              <a:rPr lang="en-US" altLang="zh-CN" sz="1400" dirty="0"/>
              <a:t>C:93,M:88,Y:89,K:80</a:t>
            </a:r>
            <a:r>
              <a:rPr lang="zh-CN" altLang="zh-CN" sz="1400" dirty="0"/>
              <a:t>），如图</a:t>
            </a:r>
            <a:r>
              <a:rPr lang="en-US" altLang="zh-CN" sz="1400" dirty="0"/>
              <a:t>6-22</a:t>
            </a:r>
            <a:r>
              <a:rPr lang="zh-CN" altLang="zh-CN" sz="1400" dirty="0"/>
              <a:t>所示</a:t>
            </a:r>
            <a:r>
              <a:rPr lang="zh-CN" altLang="zh-CN" sz="1400" dirty="0" smtClean="0"/>
              <a:t>。</a:t>
            </a:r>
            <a:endParaRPr lang="en-US" altLang="zh-CN" sz="1400" dirty="0" smtClean="0"/>
          </a:p>
          <a:p>
            <a:r>
              <a:rPr lang="zh-CN" altLang="zh-CN" sz="1400" dirty="0" smtClean="0"/>
              <a:t>【</a:t>
            </a:r>
            <a:r>
              <a:rPr lang="en-US" altLang="zh-CN" sz="1400" dirty="0"/>
              <a:t>Step03</a:t>
            </a:r>
            <a:r>
              <a:rPr lang="zh-CN" altLang="zh-CN" sz="1400" dirty="0"/>
              <a:t>】导入素材“咖啡底部素材”调整图片大小，放置合适位置，如图</a:t>
            </a:r>
            <a:r>
              <a:rPr lang="en-US" altLang="zh-CN" sz="1400" dirty="0"/>
              <a:t>6-23</a:t>
            </a:r>
            <a:r>
              <a:rPr lang="zh-CN" altLang="zh-CN" sz="1400" dirty="0"/>
              <a:t>所示，选择左侧工具栏“透明度工具”在选择“渐变透明度效果”点击素材图片，绘制出渐变效果，如图</a:t>
            </a:r>
            <a:r>
              <a:rPr lang="en-US" altLang="zh-CN" sz="1400" dirty="0"/>
              <a:t>6-24</a:t>
            </a:r>
            <a:r>
              <a:rPr lang="zh-CN" altLang="zh-CN" sz="1400" dirty="0"/>
              <a:t>所示</a:t>
            </a:r>
            <a:r>
              <a:rPr lang="zh-CN" altLang="zh-CN" sz="1400" dirty="0" smtClean="0"/>
              <a:t>。</a:t>
            </a:r>
            <a:endParaRPr lang="en-US" altLang="zh-CN" sz="1400" dirty="0" smtClean="0"/>
          </a:p>
          <a:p>
            <a:r>
              <a:rPr lang="zh-CN" altLang="zh-CN" sz="1400" dirty="0"/>
              <a:t>【</a:t>
            </a:r>
            <a:r>
              <a:rPr lang="en-US" altLang="zh-CN" sz="1400" dirty="0"/>
              <a:t>Step04</a:t>
            </a:r>
            <a:r>
              <a:rPr lang="zh-CN" altLang="zh-CN" sz="1400" dirty="0"/>
              <a:t>】完成透明度效果后，在图片上点击鼠标右键出现对话框，选择“置于图框精确剪裁内部”如图</a:t>
            </a:r>
            <a:r>
              <a:rPr lang="en-US" altLang="zh-CN" sz="1400" dirty="0"/>
              <a:t>6-25</a:t>
            </a:r>
            <a:r>
              <a:rPr lang="zh-CN" altLang="zh-CN" sz="1400" dirty="0"/>
              <a:t>所示，出现黑色箭头图标，点黑色画布，将图片陷入画布内部，如图</a:t>
            </a:r>
            <a:r>
              <a:rPr lang="en-US" altLang="zh-CN" sz="1400" dirty="0"/>
              <a:t>6-26</a:t>
            </a:r>
            <a:r>
              <a:rPr lang="zh-CN" altLang="zh-CN" sz="1400" dirty="0"/>
              <a:t>所示</a:t>
            </a:r>
            <a:r>
              <a:rPr lang="zh-CN" altLang="zh-CN" sz="1400" dirty="0" smtClean="0"/>
              <a:t>。</a:t>
            </a:r>
            <a:endParaRPr lang="en-US" altLang="zh-CN" sz="1400" dirty="0" smtClean="0"/>
          </a:p>
          <a:p>
            <a:r>
              <a:rPr lang="zh-CN" altLang="zh-CN" sz="1400" dirty="0"/>
              <a:t>【</a:t>
            </a:r>
            <a:r>
              <a:rPr lang="en-US" altLang="zh-CN" sz="1400" dirty="0"/>
              <a:t>Step05</a:t>
            </a:r>
            <a:r>
              <a:rPr lang="zh-CN" altLang="zh-CN" sz="1400" dirty="0"/>
              <a:t>】选择左侧工具栏“文本工具”在画布上点击鼠标左键，建立一个文本插入点，输入文字“现磨咖啡”（字体颜色默认为黑色）如图</a:t>
            </a:r>
            <a:r>
              <a:rPr lang="en-US" altLang="zh-CN" sz="1400" dirty="0"/>
              <a:t>6-27</a:t>
            </a:r>
            <a:r>
              <a:rPr lang="zh-CN" altLang="zh-CN" sz="1400" dirty="0"/>
              <a:t>所示，然后全选输入的文本，把字体颜色填充为白色。如图</a:t>
            </a:r>
            <a:r>
              <a:rPr lang="en-US" altLang="zh-CN" sz="1400" dirty="0"/>
              <a:t>6-28</a:t>
            </a:r>
            <a:r>
              <a:rPr lang="zh-CN" altLang="zh-CN" sz="1400" dirty="0"/>
              <a:t>所示</a:t>
            </a:r>
            <a:r>
              <a:rPr lang="zh-CN" altLang="zh-CN" sz="1400" dirty="0" smtClean="0"/>
              <a:t>。</a:t>
            </a:r>
            <a:endParaRPr lang="en-US" altLang="zh-CN" sz="1400" dirty="0" smtClean="0"/>
          </a:p>
          <a:p>
            <a:r>
              <a:rPr lang="zh-CN" altLang="zh-CN" sz="1400" dirty="0"/>
              <a:t>【</a:t>
            </a:r>
            <a:r>
              <a:rPr lang="en-US" altLang="zh-CN" sz="1400" dirty="0"/>
              <a:t>Step06</a:t>
            </a:r>
            <a:r>
              <a:rPr lang="zh-CN" altLang="zh-CN" sz="1400" dirty="0"/>
              <a:t>】然后再全选输入的文本在属性栏转换成需要的字体，如图</a:t>
            </a:r>
            <a:r>
              <a:rPr lang="en-US" altLang="zh-CN" sz="1400" dirty="0"/>
              <a:t>6-29</a:t>
            </a:r>
            <a:r>
              <a:rPr lang="zh-CN" altLang="zh-CN" sz="1400" dirty="0"/>
              <a:t>所示，然后把调整好的文本调整大小，放置左侧上方合适位置，如图</a:t>
            </a:r>
            <a:r>
              <a:rPr lang="en-US" altLang="zh-CN" sz="1400" dirty="0"/>
              <a:t>6-30</a:t>
            </a:r>
            <a:r>
              <a:rPr lang="zh-CN" altLang="zh-CN" sz="1400" dirty="0"/>
              <a:t>所示。</a:t>
            </a:r>
          </a:p>
          <a:p>
            <a:r>
              <a:rPr lang="zh-CN" altLang="zh-CN" sz="1400" dirty="0"/>
              <a:t>【</a:t>
            </a:r>
            <a:r>
              <a:rPr lang="en-US" altLang="zh-CN" sz="1400" dirty="0"/>
              <a:t>Step07</a:t>
            </a:r>
            <a:r>
              <a:rPr lang="zh-CN" altLang="zh-CN" sz="1400" dirty="0"/>
              <a:t>】选择左侧工具栏“矩形工具”在空白画布绘制一个矩形轮廓，选择“椭圆形工具”在矩形上方绘制一个椭圆形轮廓，如图</a:t>
            </a:r>
            <a:r>
              <a:rPr lang="en-US" altLang="zh-CN" sz="1400" dirty="0"/>
              <a:t>6-31</a:t>
            </a:r>
            <a:r>
              <a:rPr lang="zh-CN" altLang="zh-CN" sz="1400" dirty="0"/>
              <a:t>所示，</a:t>
            </a:r>
            <a:endParaRPr lang="zh-CN" altLang="en-US" sz="1400" dirty="0"/>
          </a:p>
        </p:txBody>
      </p:sp>
      <p:sp>
        <p:nvSpPr>
          <p:cNvPr id="16"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152" name="Rectangle 1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154" name="画布 185"/>
          <p:cNvGrpSpPr>
            <a:grpSpLocks noChangeAspect="1"/>
          </p:cNvGrpSpPr>
          <p:nvPr/>
        </p:nvGrpSpPr>
        <p:grpSpPr bwMode="auto">
          <a:xfrm>
            <a:off x="6461081" y="1018542"/>
            <a:ext cx="3203372" cy="1514900"/>
            <a:chOff x="2360" y="10530"/>
            <a:chExt cx="7200" cy="3403"/>
          </a:xfrm>
        </p:grpSpPr>
        <p:sp>
          <p:nvSpPr>
            <p:cNvPr id="5155" name="AutoShape 15"/>
            <p:cNvSpPr>
              <a:spLocks noRot="1" noChangeAspect="1" noChangeArrowheads="1" noTextEdit="1"/>
            </p:cNvSpPr>
            <p:nvPr/>
          </p:nvSpPr>
          <p:spPr bwMode="auto">
            <a:xfrm>
              <a:off x="2360" y="10530"/>
              <a:ext cx="7200" cy="340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56" name="文本框 187"/>
            <p:cNvSpPr txBox="1">
              <a:spLocks noChangeArrowheads="1"/>
            </p:cNvSpPr>
            <p:nvPr/>
          </p:nvSpPr>
          <p:spPr bwMode="auto">
            <a:xfrm>
              <a:off x="3500" y="13538"/>
              <a:ext cx="1724" cy="3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6-21</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57" name="文本框 189"/>
            <p:cNvSpPr txBox="1">
              <a:spLocks noChangeArrowheads="1"/>
            </p:cNvSpPr>
            <p:nvPr/>
          </p:nvSpPr>
          <p:spPr bwMode="auto">
            <a:xfrm>
              <a:off x="6601" y="13557"/>
              <a:ext cx="1389" cy="38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6-22</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6156" name="图片 497" descr="6-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48" y="10605"/>
              <a:ext cx="2030" cy="2757"/>
            </a:xfrm>
            <a:prstGeom prst="rect">
              <a:avLst/>
            </a:prstGeom>
            <a:noFill/>
            <a:extLst>
              <a:ext uri="{909E8E84-426E-40DD-AFC4-6F175D3DCCD1}">
                <a14:hiddenFill xmlns:a14="http://schemas.microsoft.com/office/drawing/2010/main">
                  <a:solidFill>
                    <a:srgbClr val="FFFFFF"/>
                  </a:solidFill>
                </a14:hiddenFill>
              </a:ext>
            </a:extLst>
          </p:spPr>
        </p:pic>
        <p:pic>
          <p:nvPicPr>
            <p:cNvPr id="6155" name="图片 498" descr="6-2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39" y="10731"/>
              <a:ext cx="1896" cy="2555"/>
            </a:xfrm>
            <a:prstGeom prst="rect">
              <a:avLst/>
            </a:prstGeom>
            <a:noFill/>
            <a:extLst>
              <a:ext uri="{909E8E84-426E-40DD-AFC4-6F175D3DCCD1}">
                <a14:hiddenFill xmlns:a14="http://schemas.microsoft.com/office/drawing/2010/main">
                  <a:solidFill>
                    <a:srgbClr val="FFFFFF"/>
                  </a:solidFill>
                </a14:hiddenFill>
              </a:ext>
            </a:extLst>
          </p:spPr>
        </p:pic>
      </p:grpSp>
      <p:sp>
        <p:nvSpPr>
          <p:cNvPr id="5161" name="Rectangle 2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162" name="画布 191"/>
          <p:cNvGrpSpPr>
            <a:grpSpLocks noChangeAspect="1"/>
          </p:cNvGrpSpPr>
          <p:nvPr/>
        </p:nvGrpSpPr>
        <p:grpSpPr bwMode="auto">
          <a:xfrm>
            <a:off x="9166045" y="951791"/>
            <a:ext cx="2830754" cy="1512229"/>
            <a:chOff x="2220" y="1494"/>
            <a:chExt cx="7380" cy="3942"/>
          </a:xfrm>
        </p:grpSpPr>
        <p:sp>
          <p:nvSpPr>
            <p:cNvPr id="5163" name="AutoShape 24"/>
            <p:cNvSpPr>
              <a:spLocks noRot="1" noChangeAspect="1" noChangeArrowheads="1" noTextEdit="1"/>
            </p:cNvSpPr>
            <p:nvPr/>
          </p:nvSpPr>
          <p:spPr bwMode="auto">
            <a:xfrm>
              <a:off x="2220" y="1494"/>
              <a:ext cx="7380" cy="394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64" name="文本框 193"/>
            <p:cNvSpPr txBox="1">
              <a:spLocks noChangeArrowheads="1"/>
            </p:cNvSpPr>
            <p:nvPr/>
          </p:nvSpPr>
          <p:spPr bwMode="auto">
            <a:xfrm>
              <a:off x="3314" y="4964"/>
              <a:ext cx="1414" cy="4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6-23</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65" name="文本框 195"/>
            <p:cNvSpPr txBox="1">
              <a:spLocks noChangeArrowheads="1"/>
            </p:cNvSpPr>
            <p:nvPr/>
          </p:nvSpPr>
          <p:spPr bwMode="auto">
            <a:xfrm>
              <a:off x="7007" y="4899"/>
              <a:ext cx="1853" cy="5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6-24</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6165" name="图片 499" descr="6-2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17" y="1627"/>
              <a:ext cx="2198" cy="3328"/>
            </a:xfrm>
            <a:prstGeom prst="rect">
              <a:avLst/>
            </a:prstGeom>
            <a:noFill/>
            <a:extLst>
              <a:ext uri="{909E8E84-426E-40DD-AFC4-6F175D3DCCD1}">
                <a14:hiddenFill xmlns:a14="http://schemas.microsoft.com/office/drawing/2010/main">
                  <a:solidFill>
                    <a:srgbClr val="FFFFFF"/>
                  </a:solidFill>
                </a14:hiddenFill>
              </a:ext>
            </a:extLst>
          </p:spPr>
        </p:pic>
        <p:pic>
          <p:nvPicPr>
            <p:cNvPr id="6164" name="图片 500" descr="6-2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93" y="1508"/>
              <a:ext cx="2458" cy="3476"/>
            </a:xfrm>
            <a:prstGeom prst="rect">
              <a:avLst/>
            </a:prstGeom>
            <a:noFill/>
            <a:extLst>
              <a:ext uri="{909E8E84-426E-40DD-AFC4-6F175D3DCCD1}">
                <a14:hiddenFill xmlns:a14="http://schemas.microsoft.com/office/drawing/2010/main">
                  <a:solidFill>
                    <a:srgbClr val="FFFFFF"/>
                  </a:solidFill>
                </a14:hiddenFill>
              </a:ext>
            </a:extLst>
          </p:spPr>
        </p:pic>
      </p:grpSp>
      <p:sp>
        <p:nvSpPr>
          <p:cNvPr id="5166" name="Rectangle 34"/>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167" name="画布 197"/>
          <p:cNvGrpSpPr>
            <a:grpSpLocks noChangeAspect="1"/>
          </p:cNvGrpSpPr>
          <p:nvPr/>
        </p:nvGrpSpPr>
        <p:grpSpPr bwMode="auto">
          <a:xfrm>
            <a:off x="6551386" y="2683081"/>
            <a:ext cx="3113067" cy="1620087"/>
            <a:chOff x="2220" y="6495"/>
            <a:chExt cx="7470" cy="3888"/>
          </a:xfrm>
        </p:grpSpPr>
        <p:sp>
          <p:nvSpPr>
            <p:cNvPr id="5168" name="AutoShape 33"/>
            <p:cNvSpPr>
              <a:spLocks noRot="1" noChangeAspect="1" noChangeArrowheads="1" noTextEdit="1"/>
            </p:cNvSpPr>
            <p:nvPr/>
          </p:nvSpPr>
          <p:spPr bwMode="auto">
            <a:xfrm>
              <a:off x="2220" y="6495"/>
              <a:ext cx="7470" cy="388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6176" name="图片 505" descr="6-2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80" y="6790"/>
              <a:ext cx="2598" cy="2806"/>
            </a:xfrm>
            <a:prstGeom prst="rect">
              <a:avLst/>
            </a:prstGeom>
            <a:noFill/>
            <a:extLst>
              <a:ext uri="{909E8E84-426E-40DD-AFC4-6F175D3DCCD1}">
                <a14:hiddenFill xmlns:a14="http://schemas.microsoft.com/office/drawing/2010/main">
                  <a:solidFill>
                    <a:srgbClr val="FFFFFF"/>
                  </a:solidFill>
                </a14:hiddenFill>
              </a:ext>
            </a:extLst>
          </p:spPr>
        </p:pic>
        <p:pic>
          <p:nvPicPr>
            <p:cNvPr id="6175" name="图片 504" descr="6-2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530" y="6533"/>
              <a:ext cx="2254" cy="3132"/>
            </a:xfrm>
            <a:prstGeom prst="rect">
              <a:avLst/>
            </a:prstGeom>
            <a:noFill/>
            <a:extLst>
              <a:ext uri="{909E8E84-426E-40DD-AFC4-6F175D3DCCD1}">
                <a14:hiddenFill xmlns:a14="http://schemas.microsoft.com/office/drawing/2010/main">
                  <a:solidFill>
                    <a:srgbClr val="FFFFFF"/>
                  </a:solidFill>
                </a14:hiddenFill>
              </a:ext>
            </a:extLst>
          </p:spPr>
        </p:pic>
        <p:sp>
          <p:nvSpPr>
            <p:cNvPr id="5169" name="文本框 200"/>
            <p:cNvSpPr txBox="1">
              <a:spLocks noChangeArrowheads="1"/>
            </p:cNvSpPr>
            <p:nvPr/>
          </p:nvSpPr>
          <p:spPr bwMode="auto">
            <a:xfrm>
              <a:off x="3898" y="9727"/>
              <a:ext cx="1502" cy="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6-25</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70" name="文本框 202"/>
            <p:cNvSpPr txBox="1">
              <a:spLocks noChangeArrowheads="1"/>
            </p:cNvSpPr>
            <p:nvPr/>
          </p:nvSpPr>
          <p:spPr bwMode="auto">
            <a:xfrm>
              <a:off x="6969" y="9727"/>
              <a:ext cx="1491" cy="4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6-26</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5171" name="Rectangle 4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172" name="画布 206"/>
          <p:cNvGrpSpPr>
            <a:grpSpLocks noChangeAspect="1"/>
          </p:cNvGrpSpPr>
          <p:nvPr/>
        </p:nvGrpSpPr>
        <p:grpSpPr bwMode="auto">
          <a:xfrm>
            <a:off x="9213666" y="2676582"/>
            <a:ext cx="2966966" cy="1428071"/>
            <a:chOff x="2220" y="11506"/>
            <a:chExt cx="7631" cy="3672"/>
          </a:xfrm>
        </p:grpSpPr>
        <p:sp>
          <p:nvSpPr>
            <p:cNvPr id="5173" name="AutoShape 42"/>
            <p:cNvSpPr>
              <a:spLocks noRot="1" noChangeAspect="1" noChangeArrowheads="1" noTextEdit="1"/>
            </p:cNvSpPr>
            <p:nvPr/>
          </p:nvSpPr>
          <p:spPr bwMode="auto">
            <a:xfrm>
              <a:off x="2220" y="11506"/>
              <a:ext cx="7631" cy="367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74" name="文本框 208"/>
            <p:cNvSpPr txBox="1">
              <a:spLocks noChangeArrowheads="1"/>
            </p:cNvSpPr>
            <p:nvPr/>
          </p:nvSpPr>
          <p:spPr bwMode="auto">
            <a:xfrm>
              <a:off x="3623" y="14702"/>
              <a:ext cx="1666" cy="4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6-27</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75" name="文本框 210"/>
            <p:cNvSpPr txBox="1">
              <a:spLocks noChangeArrowheads="1"/>
            </p:cNvSpPr>
            <p:nvPr/>
          </p:nvSpPr>
          <p:spPr bwMode="auto">
            <a:xfrm>
              <a:off x="7262" y="14743"/>
              <a:ext cx="1717" cy="41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6-28</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6183" name="图片 506" descr="6-2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183" y="11546"/>
              <a:ext cx="2470" cy="3224"/>
            </a:xfrm>
            <a:prstGeom prst="rect">
              <a:avLst/>
            </a:prstGeom>
            <a:noFill/>
            <a:extLst>
              <a:ext uri="{909E8E84-426E-40DD-AFC4-6F175D3DCCD1}">
                <a14:hiddenFill xmlns:a14="http://schemas.microsoft.com/office/drawing/2010/main">
                  <a:solidFill>
                    <a:srgbClr val="FFFFFF"/>
                  </a:solidFill>
                </a14:hiddenFill>
              </a:ext>
            </a:extLst>
          </p:spPr>
        </p:pic>
        <p:pic>
          <p:nvPicPr>
            <p:cNvPr id="6182" name="图片 507" descr="6-2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893" y="11544"/>
              <a:ext cx="2340" cy="3185"/>
            </a:xfrm>
            <a:prstGeom prst="rect">
              <a:avLst/>
            </a:prstGeom>
            <a:noFill/>
            <a:extLst>
              <a:ext uri="{909E8E84-426E-40DD-AFC4-6F175D3DCCD1}">
                <a14:hiddenFill xmlns:a14="http://schemas.microsoft.com/office/drawing/2010/main">
                  <a:solidFill>
                    <a:srgbClr val="FFFFFF"/>
                  </a:solidFill>
                </a14:hiddenFill>
              </a:ext>
            </a:extLst>
          </p:spPr>
        </p:pic>
      </p:grpSp>
      <p:sp>
        <p:nvSpPr>
          <p:cNvPr id="5176" name="Rectangle 52"/>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177" name="画布 212"/>
          <p:cNvGrpSpPr>
            <a:grpSpLocks noChangeAspect="1"/>
          </p:cNvGrpSpPr>
          <p:nvPr/>
        </p:nvGrpSpPr>
        <p:grpSpPr bwMode="auto">
          <a:xfrm>
            <a:off x="6597998" y="4334329"/>
            <a:ext cx="3066455" cy="1476920"/>
            <a:chOff x="2360" y="12277"/>
            <a:chExt cx="7200" cy="3467"/>
          </a:xfrm>
        </p:grpSpPr>
        <p:sp>
          <p:nvSpPr>
            <p:cNvPr id="5178" name="AutoShape 51"/>
            <p:cNvSpPr>
              <a:spLocks noRot="1" noChangeAspect="1" noChangeArrowheads="1" noTextEdit="1"/>
            </p:cNvSpPr>
            <p:nvPr/>
          </p:nvSpPr>
          <p:spPr bwMode="auto">
            <a:xfrm>
              <a:off x="2360" y="12277"/>
              <a:ext cx="7200" cy="346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79" name="文本框 214"/>
            <p:cNvSpPr txBox="1">
              <a:spLocks noChangeArrowheads="1"/>
            </p:cNvSpPr>
            <p:nvPr/>
          </p:nvSpPr>
          <p:spPr bwMode="auto">
            <a:xfrm>
              <a:off x="3112" y="15340"/>
              <a:ext cx="1249" cy="4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6-29</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80" name="文本框 216"/>
            <p:cNvSpPr txBox="1">
              <a:spLocks noChangeArrowheads="1"/>
            </p:cNvSpPr>
            <p:nvPr/>
          </p:nvSpPr>
          <p:spPr bwMode="auto">
            <a:xfrm>
              <a:off x="7187" y="15332"/>
              <a:ext cx="1324" cy="38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6-30</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6192" name="图片 508" descr="6-2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865" y="12418"/>
              <a:ext cx="1872" cy="2849"/>
            </a:xfrm>
            <a:prstGeom prst="rect">
              <a:avLst/>
            </a:prstGeom>
            <a:noFill/>
            <a:extLst>
              <a:ext uri="{909E8E84-426E-40DD-AFC4-6F175D3DCCD1}">
                <a14:hiddenFill xmlns:a14="http://schemas.microsoft.com/office/drawing/2010/main">
                  <a:solidFill>
                    <a:srgbClr val="FFFFFF"/>
                  </a:solidFill>
                </a14:hiddenFill>
              </a:ext>
            </a:extLst>
          </p:spPr>
        </p:pic>
        <p:pic>
          <p:nvPicPr>
            <p:cNvPr id="6191" name="图片 509" descr="6-30"/>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764" y="12340"/>
              <a:ext cx="2155" cy="2962"/>
            </a:xfrm>
            <a:prstGeom prst="rect">
              <a:avLst/>
            </a:prstGeom>
            <a:noFill/>
            <a:extLst>
              <a:ext uri="{909E8E84-426E-40DD-AFC4-6F175D3DCCD1}">
                <a14:hiddenFill xmlns:a14="http://schemas.microsoft.com/office/drawing/2010/main">
                  <a:solidFill>
                    <a:srgbClr val="FFFFFF"/>
                  </a:solidFill>
                </a14:hiddenFill>
              </a:ext>
            </a:extLst>
          </p:spPr>
        </p:pic>
      </p:grpSp>
      <p:sp>
        <p:nvSpPr>
          <p:cNvPr id="5181" name="Rectangle 60"/>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182" name="画布 218"/>
          <p:cNvGrpSpPr>
            <a:grpSpLocks noChangeAspect="1"/>
          </p:cNvGrpSpPr>
          <p:nvPr/>
        </p:nvGrpSpPr>
        <p:grpSpPr bwMode="auto">
          <a:xfrm>
            <a:off x="8449379" y="4196912"/>
            <a:ext cx="4108157" cy="1811123"/>
            <a:chOff x="2360" y="7062"/>
            <a:chExt cx="6449" cy="2842"/>
          </a:xfrm>
        </p:grpSpPr>
        <p:sp>
          <p:nvSpPr>
            <p:cNvPr id="5183" name="AutoShape 59"/>
            <p:cNvSpPr>
              <a:spLocks noRot="1" noChangeAspect="1" noChangeArrowheads="1" noTextEdit="1"/>
            </p:cNvSpPr>
            <p:nvPr/>
          </p:nvSpPr>
          <p:spPr bwMode="auto">
            <a:xfrm>
              <a:off x="2360" y="7062"/>
              <a:ext cx="6449" cy="284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文本框 220"/>
            <p:cNvSpPr txBox="1">
              <a:spLocks noChangeArrowheads="1"/>
            </p:cNvSpPr>
            <p:nvPr/>
          </p:nvSpPr>
          <p:spPr bwMode="auto">
            <a:xfrm>
              <a:off x="4977" y="9453"/>
              <a:ext cx="1775" cy="4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6-31</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6201" name="图片 510" descr="6-3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831" y="7079"/>
              <a:ext cx="2181" cy="236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6143085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项目六</a:t>
            </a:r>
            <a:endParaRPr lang="zh-CN" altLang="en-US" b="1" dirty="0">
              <a:solidFill>
                <a:schemeClr val="bg1"/>
              </a:solidFill>
            </a:endParaRPr>
          </a:p>
        </p:txBody>
      </p:sp>
      <p:sp>
        <p:nvSpPr>
          <p:cNvPr id="6" name="矩形 5"/>
          <p:cNvSpPr/>
          <p:nvPr/>
        </p:nvSpPr>
        <p:spPr>
          <a:xfrm>
            <a:off x="1946303" y="285021"/>
            <a:ext cx="1114409" cy="369332"/>
          </a:xfrm>
          <a:prstGeom prst="rect">
            <a:avLst/>
          </a:prstGeom>
        </p:spPr>
        <p:txBody>
          <a:bodyPr wrap="none">
            <a:spAutoFit/>
          </a:bodyPr>
          <a:lstStyle/>
          <a:p>
            <a:pPr algn="ctr"/>
            <a:r>
              <a:rPr lang="zh-CN" altLang="en-US" b="1" dirty="0" smtClean="0"/>
              <a:t>编辑文本</a:t>
            </a:r>
            <a:endParaRPr lang="zh-CN" altLang="zh-CN" b="1" dirty="0"/>
          </a:p>
        </p:txBody>
      </p:sp>
      <p:sp>
        <p:nvSpPr>
          <p:cNvPr id="9" name="TextBox 8"/>
          <p:cNvSpPr txBox="1"/>
          <p:nvPr/>
        </p:nvSpPr>
        <p:spPr>
          <a:xfrm>
            <a:off x="641429" y="1043444"/>
            <a:ext cx="9023024" cy="369332"/>
          </a:xfrm>
          <a:prstGeom prst="rect">
            <a:avLst/>
          </a:prstGeom>
          <a:noFill/>
        </p:spPr>
        <p:txBody>
          <a:bodyPr wrap="square" rtlCol="0">
            <a:spAutoFit/>
          </a:bodyPr>
          <a:lstStyle/>
          <a:p>
            <a:pPr>
              <a:spcAft>
                <a:spcPts val="2400"/>
              </a:spcAft>
            </a:pPr>
            <a:r>
              <a:rPr lang="zh-CN" altLang="en-US" dirty="0" smtClean="0"/>
              <a:t>三、任务实现</a:t>
            </a:r>
            <a:endParaRPr lang="zh-CN" altLang="en-US" dirty="0"/>
          </a:p>
        </p:txBody>
      </p:sp>
      <p:sp>
        <p:nvSpPr>
          <p:cNvPr id="13" name="Rectangle 7"/>
          <p:cNvSpPr>
            <a:spLocks noChangeArrowheads="1"/>
          </p:cNvSpPr>
          <p:nvPr/>
        </p:nvSpPr>
        <p:spPr bwMode="auto">
          <a:xfrm>
            <a:off x="4853411" y="2983919"/>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9" name="Rectangle 16"/>
          <p:cNvSpPr>
            <a:spLocks noChangeArrowheads="1"/>
          </p:cNvSpPr>
          <p:nvPr/>
        </p:nvSpPr>
        <p:spPr bwMode="auto">
          <a:xfrm>
            <a:off x="209125" y="163286"/>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Rectangle 9"/>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0" name="Rectangle 18"/>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5" name="Rectangle 2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0" name="Rectangle 1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8" name="Rectangle 1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4" name="Rectangle 29"/>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1" name="Rectangle 3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TextBox 14"/>
          <p:cNvSpPr txBox="1"/>
          <p:nvPr/>
        </p:nvSpPr>
        <p:spPr>
          <a:xfrm>
            <a:off x="469224" y="1407542"/>
            <a:ext cx="6710481" cy="5047536"/>
          </a:xfrm>
          <a:prstGeom prst="rect">
            <a:avLst/>
          </a:prstGeom>
          <a:noFill/>
        </p:spPr>
        <p:txBody>
          <a:bodyPr wrap="square" rtlCol="0">
            <a:spAutoFit/>
          </a:bodyPr>
          <a:lstStyle/>
          <a:p>
            <a:r>
              <a:rPr lang="zh-CN" altLang="zh-CN" sz="1400" dirty="0"/>
              <a:t>【</a:t>
            </a:r>
            <a:r>
              <a:rPr lang="en-US" altLang="zh-CN" sz="1400" dirty="0"/>
              <a:t>Step08</a:t>
            </a:r>
            <a:r>
              <a:rPr lang="zh-CN" altLang="zh-CN" sz="1400" dirty="0"/>
              <a:t>】点击“选择工具”全选两轮廓图形，在泊坞窗“造型”窗口选择“保留原目标对象”鼠标左键单击“焊接到”，如图</a:t>
            </a:r>
            <a:r>
              <a:rPr lang="en-US" altLang="zh-CN" sz="1400" dirty="0"/>
              <a:t>6-32</a:t>
            </a:r>
            <a:r>
              <a:rPr lang="zh-CN" altLang="zh-CN" sz="1400" dirty="0"/>
              <a:t>所示，如图再把鼠标移置矩形轮廓，点击鼠标左键，完成轮廓绘制，如图</a:t>
            </a:r>
            <a:r>
              <a:rPr lang="en-US" altLang="zh-CN" sz="1400" dirty="0"/>
              <a:t>6-33</a:t>
            </a:r>
            <a:r>
              <a:rPr lang="zh-CN" altLang="zh-CN" sz="1400" dirty="0"/>
              <a:t>所示</a:t>
            </a:r>
            <a:r>
              <a:rPr lang="zh-CN" altLang="zh-CN" sz="1400" dirty="0" smtClean="0"/>
              <a:t>。</a:t>
            </a:r>
            <a:endParaRPr lang="en-US" altLang="zh-CN" sz="1400" dirty="0" smtClean="0"/>
          </a:p>
          <a:p>
            <a:r>
              <a:rPr lang="zh-CN" altLang="zh-CN" sz="1400" dirty="0"/>
              <a:t>【</a:t>
            </a:r>
            <a:r>
              <a:rPr lang="en-US" altLang="zh-CN" sz="1400" dirty="0"/>
              <a:t>Step09</a:t>
            </a:r>
            <a:r>
              <a:rPr lang="zh-CN" altLang="zh-CN" sz="1400" dirty="0"/>
              <a:t>】全选绘制好的轮廓图形，把轮廓颜色填充为白色，然后移置咖啡图片画布上，调整合适大小，如图</a:t>
            </a:r>
            <a:r>
              <a:rPr lang="en-US" altLang="zh-CN" sz="1400" dirty="0"/>
              <a:t>6-34</a:t>
            </a:r>
            <a:r>
              <a:rPr lang="zh-CN" altLang="zh-CN" sz="1400" dirty="0"/>
              <a:t>所示。</a:t>
            </a:r>
          </a:p>
          <a:p>
            <a:r>
              <a:rPr lang="zh-CN" altLang="zh-CN" sz="1400" dirty="0"/>
              <a:t>【</a:t>
            </a:r>
            <a:r>
              <a:rPr lang="en-US" altLang="zh-CN" sz="1400" dirty="0"/>
              <a:t>Step10</a:t>
            </a:r>
            <a:r>
              <a:rPr lang="zh-CN" altLang="zh-CN" sz="1400" dirty="0"/>
              <a:t>】选择左侧工具栏“文本工具”在绘制好的图形轮廓内点击鼠标左键，输入文本“买一送一”如图</a:t>
            </a:r>
            <a:r>
              <a:rPr lang="en-US" altLang="zh-CN" sz="1400" dirty="0"/>
              <a:t>6-35</a:t>
            </a:r>
            <a:r>
              <a:rPr lang="zh-CN" altLang="zh-CN" sz="1400" dirty="0"/>
              <a:t>所示，然后把文本填充为白色，再把文本变换需要的字体，调整合适大小，如图</a:t>
            </a:r>
            <a:r>
              <a:rPr lang="en-US" altLang="zh-CN" sz="1400" dirty="0"/>
              <a:t>6-36</a:t>
            </a:r>
            <a:r>
              <a:rPr lang="zh-CN" altLang="zh-CN" sz="1400" dirty="0"/>
              <a:t>所示。</a:t>
            </a:r>
          </a:p>
          <a:p>
            <a:r>
              <a:rPr lang="zh-CN" altLang="zh-CN" sz="1400" dirty="0"/>
              <a:t>【</a:t>
            </a:r>
            <a:r>
              <a:rPr lang="en-US" altLang="zh-CN" sz="1400" dirty="0"/>
              <a:t>Step11</a:t>
            </a:r>
            <a:r>
              <a:rPr lang="zh-CN" altLang="zh-CN" sz="1400" dirty="0"/>
              <a:t>】单击选择“文本工具”，然后在属性栏选择“垂直方向”将文本设置为垂直方向，输入文本“三杯起送”如图</a:t>
            </a:r>
            <a:r>
              <a:rPr lang="en-US" altLang="zh-CN" sz="1400" dirty="0"/>
              <a:t>6-37</a:t>
            </a:r>
            <a:r>
              <a:rPr lang="zh-CN" altLang="zh-CN" sz="1400" dirty="0"/>
              <a:t>所示，在全选文本把颜色填充为白色，再把文本变换成需要的字体，调整大小，放置合适位置，如图</a:t>
            </a:r>
            <a:r>
              <a:rPr lang="en-US" altLang="zh-CN" sz="1400" dirty="0"/>
              <a:t>6-38</a:t>
            </a:r>
            <a:r>
              <a:rPr lang="zh-CN" altLang="zh-CN" sz="1400" dirty="0"/>
              <a:t>所示。</a:t>
            </a:r>
          </a:p>
          <a:p>
            <a:r>
              <a:rPr lang="zh-CN" altLang="zh-CN" sz="1400" dirty="0"/>
              <a:t>【</a:t>
            </a:r>
            <a:r>
              <a:rPr lang="en-US" altLang="zh-CN" sz="1400" dirty="0"/>
              <a:t>Step12</a:t>
            </a:r>
            <a:r>
              <a:rPr lang="zh-CN" altLang="zh-CN" sz="1400" dirty="0"/>
              <a:t>】再用“文本工具”选择垂直方向输入文本“</a:t>
            </a:r>
            <a:r>
              <a:rPr lang="en-US" altLang="zh-CN" sz="1400" dirty="0"/>
              <a:t>COOFFEE</a:t>
            </a:r>
            <a:r>
              <a:rPr lang="zh-CN" altLang="zh-CN" sz="1400" dirty="0"/>
              <a:t>”填充颜色为白色，变换需要字体，放置轮廓图形右侧，如图</a:t>
            </a:r>
            <a:r>
              <a:rPr lang="en-US" altLang="zh-CN" sz="1400" dirty="0"/>
              <a:t>6-39</a:t>
            </a:r>
            <a:r>
              <a:rPr lang="zh-CN" altLang="zh-CN" sz="1400" dirty="0"/>
              <a:t>所示，再新建输入点输入“力量与热情”同样填充颜色为白色，变换字体，放置轮廓图形左侧，如图</a:t>
            </a:r>
            <a:r>
              <a:rPr lang="en-US" altLang="zh-CN" sz="1400" dirty="0"/>
              <a:t>6-40</a:t>
            </a:r>
            <a:r>
              <a:rPr lang="zh-CN" altLang="zh-CN" sz="1400" dirty="0"/>
              <a:t>所示。</a:t>
            </a:r>
          </a:p>
          <a:p>
            <a:r>
              <a:rPr lang="zh-CN" altLang="zh-CN" sz="1400" dirty="0"/>
              <a:t>【</a:t>
            </a:r>
            <a:r>
              <a:rPr lang="en-US" altLang="zh-CN" sz="1400" dirty="0"/>
              <a:t>Step13</a:t>
            </a:r>
            <a:r>
              <a:rPr lang="zh-CN" altLang="zh-CN" sz="1400" dirty="0"/>
              <a:t>】在左侧工具栏选择“钢笔工具”再图形下方绘制一条曲线，颜色填充为白色，如图</a:t>
            </a:r>
            <a:r>
              <a:rPr lang="en-US" altLang="zh-CN" sz="1400" dirty="0"/>
              <a:t>6-41</a:t>
            </a:r>
            <a:r>
              <a:rPr lang="zh-CN" altLang="zh-CN" sz="1400" dirty="0"/>
              <a:t>所示，再选择“文本工具”输入文本“品味生活让时光慢下来”再全选文本，转换字体为“硬笔行书”，如图</a:t>
            </a:r>
            <a:r>
              <a:rPr lang="en-US" altLang="zh-CN" sz="1400" dirty="0"/>
              <a:t>6-42</a:t>
            </a:r>
            <a:r>
              <a:rPr lang="zh-CN" altLang="zh-CN" sz="1400" dirty="0"/>
              <a:t>所示，然后放置绘制的曲线上方，如图</a:t>
            </a:r>
            <a:r>
              <a:rPr lang="en-US" altLang="zh-CN" sz="1400" dirty="0"/>
              <a:t>6-43</a:t>
            </a:r>
            <a:r>
              <a:rPr lang="zh-CN" altLang="zh-CN" sz="1400" dirty="0"/>
              <a:t>所示。</a:t>
            </a:r>
          </a:p>
          <a:p>
            <a:r>
              <a:rPr lang="zh-CN" altLang="zh-CN" sz="1400" dirty="0"/>
              <a:t>【</a:t>
            </a:r>
            <a:r>
              <a:rPr lang="en-US" altLang="zh-CN" sz="1400" dirty="0" smtClean="0"/>
              <a:t>Step14</a:t>
            </a:r>
            <a:r>
              <a:rPr lang="zh-CN" altLang="zh-CN" sz="1400" dirty="0" smtClean="0"/>
              <a:t>】</a:t>
            </a:r>
            <a:r>
              <a:rPr lang="zh-CN" altLang="zh-CN" sz="1400" dirty="0"/>
              <a:t>“编辑文本”对话框复制粘贴输入文本。点击左侧工具栏“文本工具”再选择属性栏“编辑文本”出现对话框，在对话框内粘贴所复制的文字点击“确定”文本输入完成，如图</a:t>
            </a:r>
            <a:r>
              <a:rPr lang="en-US" altLang="zh-CN" sz="1400" dirty="0"/>
              <a:t>6-44</a:t>
            </a:r>
            <a:r>
              <a:rPr lang="zh-CN" altLang="zh-CN" sz="1400" dirty="0"/>
              <a:t>所示，调成合适字体大小，放置合适位置</a:t>
            </a:r>
            <a:r>
              <a:rPr lang="en-US" altLang="zh-CN" sz="1400" dirty="0"/>
              <a:t>,</a:t>
            </a:r>
            <a:r>
              <a:rPr lang="zh-CN" altLang="zh-CN" sz="1400" dirty="0"/>
              <a:t>完成最终效果，如图</a:t>
            </a:r>
            <a:r>
              <a:rPr lang="en-US" altLang="zh-CN" sz="1400" dirty="0"/>
              <a:t>6-45</a:t>
            </a:r>
            <a:r>
              <a:rPr lang="zh-CN" altLang="zh-CN" sz="1400" dirty="0"/>
              <a:t>所示。</a:t>
            </a:r>
          </a:p>
          <a:p>
            <a:endParaRPr lang="zh-CN" altLang="en-US" sz="1400" dirty="0"/>
          </a:p>
        </p:txBody>
      </p:sp>
      <p:sp>
        <p:nvSpPr>
          <p:cNvPr id="16"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152" name="Rectangle 1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161" name="Rectangle 2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166" name="Rectangle 34"/>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171" name="Rectangle 4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176" name="Rectangle 52"/>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181" name="Rectangle 60"/>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2" name="画布 222"/>
          <p:cNvGrpSpPr>
            <a:grpSpLocks noChangeAspect="1"/>
          </p:cNvGrpSpPr>
          <p:nvPr/>
        </p:nvGrpSpPr>
        <p:grpSpPr bwMode="auto">
          <a:xfrm>
            <a:off x="6675239" y="1043444"/>
            <a:ext cx="3786535" cy="1600625"/>
            <a:chOff x="2360" y="13261"/>
            <a:chExt cx="6449" cy="2725"/>
          </a:xfrm>
        </p:grpSpPr>
        <p:sp>
          <p:nvSpPr>
            <p:cNvPr id="17" name="AutoShape 6"/>
            <p:cNvSpPr>
              <a:spLocks noRot="1" noChangeAspect="1" noChangeArrowheads="1" noTextEdit="1"/>
            </p:cNvSpPr>
            <p:nvPr/>
          </p:nvSpPr>
          <p:spPr bwMode="auto">
            <a:xfrm>
              <a:off x="2360" y="13261"/>
              <a:ext cx="6449" cy="27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文本框 224"/>
            <p:cNvSpPr txBox="1">
              <a:spLocks noChangeArrowheads="1"/>
            </p:cNvSpPr>
            <p:nvPr/>
          </p:nvSpPr>
          <p:spPr bwMode="auto">
            <a:xfrm>
              <a:off x="3691" y="15553"/>
              <a:ext cx="1021" cy="3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6-32</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1" name="文本框 226"/>
            <p:cNvSpPr txBox="1">
              <a:spLocks noChangeArrowheads="1"/>
            </p:cNvSpPr>
            <p:nvPr/>
          </p:nvSpPr>
          <p:spPr bwMode="auto">
            <a:xfrm>
              <a:off x="6587" y="15512"/>
              <a:ext cx="1270" cy="4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6-33</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7171" name="图片 513" descr="6-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3" y="13274"/>
              <a:ext cx="2165" cy="2342"/>
            </a:xfrm>
            <a:prstGeom prst="rect">
              <a:avLst/>
            </a:prstGeom>
            <a:noFill/>
            <a:extLst>
              <a:ext uri="{909E8E84-426E-40DD-AFC4-6F175D3DCCD1}">
                <a14:hiddenFill xmlns:a14="http://schemas.microsoft.com/office/drawing/2010/main">
                  <a:solidFill>
                    <a:srgbClr val="FFFFFF"/>
                  </a:solidFill>
                </a14:hiddenFill>
              </a:ext>
            </a:extLst>
          </p:spPr>
        </p:pic>
        <p:pic>
          <p:nvPicPr>
            <p:cNvPr id="7170" name="图片 514" descr="6-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5" y="13469"/>
              <a:ext cx="2484" cy="1862"/>
            </a:xfrm>
            <a:prstGeom prst="rect">
              <a:avLst/>
            </a:prstGeom>
            <a:noFill/>
            <a:extLst>
              <a:ext uri="{909E8E84-426E-40DD-AFC4-6F175D3DCCD1}">
                <a14:hiddenFill xmlns:a14="http://schemas.microsoft.com/office/drawing/2010/main">
                  <a:solidFill>
                    <a:srgbClr val="FFFFFF"/>
                  </a:solidFill>
                </a14:hiddenFill>
              </a:ext>
            </a:extLst>
          </p:spPr>
        </p:pic>
      </p:grpSp>
      <p:sp>
        <p:nvSpPr>
          <p:cNvPr id="22" name="Rectangle 14"/>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3" name="画布 228"/>
          <p:cNvGrpSpPr>
            <a:grpSpLocks noChangeAspect="1"/>
          </p:cNvGrpSpPr>
          <p:nvPr/>
        </p:nvGrpSpPr>
        <p:grpSpPr bwMode="auto">
          <a:xfrm>
            <a:off x="8994070" y="876512"/>
            <a:ext cx="3905867" cy="2231152"/>
            <a:chOff x="2360" y="6849"/>
            <a:chExt cx="6267" cy="3579"/>
          </a:xfrm>
        </p:grpSpPr>
        <p:sp>
          <p:nvSpPr>
            <p:cNvPr id="24" name="AutoShape 13"/>
            <p:cNvSpPr>
              <a:spLocks noRot="1" noChangeAspect="1" noChangeArrowheads="1" noTextEdit="1"/>
            </p:cNvSpPr>
            <p:nvPr/>
          </p:nvSpPr>
          <p:spPr bwMode="auto">
            <a:xfrm>
              <a:off x="2360" y="6849"/>
              <a:ext cx="6267" cy="357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文本框 230"/>
            <p:cNvSpPr txBox="1">
              <a:spLocks noChangeArrowheads="1"/>
            </p:cNvSpPr>
            <p:nvPr/>
          </p:nvSpPr>
          <p:spPr bwMode="auto">
            <a:xfrm>
              <a:off x="5497" y="10031"/>
              <a:ext cx="942" cy="39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6-34</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7179" name="图片 515" descr="6-3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80" y="6901"/>
              <a:ext cx="2167" cy="2963"/>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Rectangle 22"/>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9" name="画布 232"/>
          <p:cNvGrpSpPr>
            <a:grpSpLocks noChangeAspect="1"/>
          </p:cNvGrpSpPr>
          <p:nvPr/>
        </p:nvGrpSpPr>
        <p:grpSpPr bwMode="auto">
          <a:xfrm>
            <a:off x="6773733" y="2919296"/>
            <a:ext cx="2890720" cy="1643856"/>
            <a:chOff x="2360" y="12240"/>
            <a:chExt cx="6501" cy="3696"/>
          </a:xfrm>
        </p:grpSpPr>
        <p:sp>
          <p:nvSpPr>
            <p:cNvPr id="31" name="AutoShape 21"/>
            <p:cNvSpPr>
              <a:spLocks noRot="1" noChangeAspect="1" noChangeArrowheads="1" noTextEdit="1"/>
            </p:cNvSpPr>
            <p:nvPr/>
          </p:nvSpPr>
          <p:spPr bwMode="auto">
            <a:xfrm>
              <a:off x="2360" y="12240"/>
              <a:ext cx="6501" cy="369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168" name="文本框 234"/>
            <p:cNvSpPr txBox="1">
              <a:spLocks noChangeArrowheads="1"/>
            </p:cNvSpPr>
            <p:nvPr/>
          </p:nvSpPr>
          <p:spPr bwMode="auto">
            <a:xfrm>
              <a:off x="3799" y="15534"/>
              <a:ext cx="1074" cy="3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6-35</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169" name="文本框 236"/>
            <p:cNvSpPr txBox="1">
              <a:spLocks noChangeArrowheads="1"/>
            </p:cNvSpPr>
            <p:nvPr/>
          </p:nvSpPr>
          <p:spPr bwMode="auto">
            <a:xfrm>
              <a:off x="6850" y="15568"/>
              <a:ext cx="1097" cy="3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6-36</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7186" name="图片 516" descr="6-3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73" y="12249"/>
              <a:ext cx="2295" cy="3230"/>
            </a:xfrm>
            <a:prstGeom prst="rect">
              <a:avLst/>
            </a:prstGeom>
            <a:noFill/>
            <a:extLst>
              <a:ext uri="{909E8E84-426E-40DD-AFC4-6F175D3DCCD1}">
                <a14:hiddenFill xmlns:a14="http://schemas.microsoft.com/office/drawing/2010/main">
                  <a:solidFill>
                    <a:srgbClr val="FFFFFF"/>
                  </a:solidFill>
                </a14:hiddenFill>
              </a:ext>
            </a:extLst>
          </p:spPr>
        </p:pic>
        <p:pic>
          <p:nvPicPr>
            <p:cNvPr id="7185" name="图片 517" descr="6-3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21" y="12344"/>
              <a:ext cx="2204" cy="3081"/>
            </a:xfrm>
            <a:prstGeom prst="rect">
              <a:avLst/>
            </a:prstGeom>
            <a:noFill/>
            <a:extLst>
              <a:ext uri="{909E8E84-426E-40DD-AFC4-6F175D3DCCD1}">
                <a14:hiddenFill xmlns:a14="http://schemas.microsoft.com/office/drawing/2010/main">
                  <a:solidFill>
                    <a:srgbClr val="FFFFFF"/>
                  </a:solidFill>
                </a14:hiddenFill>
              </a:ext>
            </a:extLst>
          </p:spPr>
        </p:pic>
      </p:grpSp>
      <p:sp>
        <p:nvSpPr>
          <p:cNvPr id="7172" name="Rectangle 31"/>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7173" name="画布 238"/>
          <p:cNvGrpSpPr>
            <a:grpSpLocks noChangeAspect="1"/>
          </p:cNvGrpSpPr>
          <p:nvPr/>
        </p:nvGrpSpPr>
        <p:grpSpPr bwMode="auto">
          <a:xfrm>
            <a:off x="8682475" y="2978795"/>
            <a:ext cx="3558598" cy="1575462"/>
            <a:chOff x="2360" y="5184"/>
            <a:chExt cx="6137" cy="2104"/>
          </a:xfrm>
        </p:grpSpPr>
        <p:sp>
          <p:nvSpPr>
            <p:cNvPr id="7174" name="AutoShape 30"/>
            <p:cNvSpPr>
              <a:spLocks noRot="1" noChangeAspect="1" noChangeArrowheads="1" noTextEdit="1"/>
            </p:cNvSpPr>
            <p:nvPr/>
          </p:nvSpPr>
          <p:spPr bwMode="auto">
            <a:xfrm>
              <a:off x="2360" y="5184"/>
              <a:ext cx="6137" cy="210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175" name="文本框 241"/>
            <p:cNvSpPr txBox="1">
              <a:spLocks noChangeArrowheads="1"/>
            </p:cNvSpPr>
            <p:nvPr/>
          </p:nvSpPr>
          <p:spPr bwMode="auto">
            <a:xfrm>
              <a:off x="4232" y="6914"/>
              <a:ext cx="1205" cy="33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6-37</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176" name="文本框 243"/>
            <p:cNvSpPr txBox="1">
              <a:spLocks noChangeArrowheads="1"/>
            </p:cNvSpPr>
            <p:nvPr/>
          </p:nvSpPr>
          <p:spPr bwMode="auto">
            <a:xfrm>
              <a:off x="6530" y="6918"/>
              <a:ext cx="1064" cy="3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6-38</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7195" name="图片 520" descr="6-3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17" y="5383"/>
              <a:ext cx="1357" cy="1490"/>
            </a:xfrm>
            <a:prstGeom prst="rect">
              <a:avLst/>
            </a:prstGeom>
            <a:noFill/>
            <a:extLst>
              <a:ext uri="{909E8E84-426E-40DD-AFC4-6F175D3DCCD1}">
                <a14:hiddenFill xmlns:a14="http://schemas.microsoft.com/office/drawing/2010/main">
                  <a:solidFill>
                    <a:srgbClr val="FFFFFF"/>
                  </a:solidFill>
                </a14:hiddenFill>
              </a:ext>
            </a:extLst>
          </p:spPr>
        </p:pic>
        <p:pic>
          <p:nvPicPr>
            <p:cNvPr id="7194" name="图片 521" descr="6-3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76" y="5262"/>
              <a:ext cx="1326" cy="1647"/>
            </a:xfrm>
            <a:prstGeom prst="rect">
              <a:avLst/>
            </a:prstGeom>
            <a:noFill/>
            <a:extLst>
              <a:ext uri="{909E8E84-426E-40DD-AFC4-6F175D3DCCD1}">
                <a14:hiddenFill xmlns:a14="http://schemas.microsoft.com/office/drawing/2010/main">
                  <a:solidFill>
                    <a:srgbClr val="FFFFFF"/>
                  </a:solidFill>
                </a14:hiddenFill>
              </a:ext>
            </a:extLst>
          </p:spPr>
        </p:pic>
      </p:grpSp>
      <p:sp>
        <p:nvSpPr>
          <p:cNvPr id="7177" name="Rectangle 40"/>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7178" name="画布 245"/>
          <p:cNvGrpSpPr>
            <a:grpSpLocks noChangeAspect="1"/>
          </p:cNvGrpSpPr>
          <p:nvPr/>
        </p:nvGrpSpPr>
        <p:grpSpPr bwMode="auto">
          <a:xfrm>
            <a:off x="6799749" y="4797152"/>
            <a:ext cx="2638284" cy="1467982"/>
            <a:chOff x="2360" y="11657"/>
            <a:chExt cx="6722" cy="3740"/>
          </a:xfrm>
        </p:grpSpPr>
        <p:sp>
          <p:nvSpPr>
            <p:cNvPr id="7180" name="AutoShape 39"/>
            <p:cNvSpPr>
              <a:spLocks noRot="1" noChangeAspect="1" noChangeArrowheads="1" noTextEdit="1"/>
            </p:cNvSpPr>
            <p:nvPr/>
          </p:nvSpPr>
          <p:spPr bwMode="auto">
            <a:xfrm>
              <a:off x="2360" y="11657"/>
              <a:ext cx="6722" cy="374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181" name="文本框 247"/>
            <p:cNvSpPr txBox="1">
              <a:spLocks noChangeArrowheads="1"/>
            </p:cNvSpPr>
            <p:nvPr/>
          </p:nvSpPr>
          <p:spPr bwMode="auto">
            <a:xfrm>
              <a:off x="3991" y="15007"/>
              <a:ext cx="1064" cy="3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6-39</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182" name="文本框 249"/>
            <p:cNvSpPr txBox="1">
              <a:spLocks noChangeArrowheads="1"/>
            </p:cNvSpPr>
            <p:nvPr/>
          </p:nvSpPr>
          <p:spPr bwMode="auto">
            <a:xfrm>
              <a:off x="6653" y="15016"/>
              <a:ext cx="1346" cy="38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6-40</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7204" name="图片 522" descr="6-3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46" y="11902"/>
              <a:ext cx="2253" cy="3107"/>
            </a:xfrm>
            <a:prstGeom prst="rect">
              <a:avLst/>
            </a:prstGeom>
            <a:noFill/>
            <a:extLst>
              <a:ext uri="{909E8E84-426E-40DD-AFC4-6F175D3DCCD1}">
                <a14:hiddenFill xmlns:a14="http://schemas.microsoft.com/office/drawing/2010/main">
                  <a:solidFill>
                    <a:srgbClr val="FFFFFF"/>
                  </a:solidFill>
                </a14:hiddenFill>
              </a:ext>
            </a:extLst>
          </p:spPr>
        </p:pic>
        <p:pic>
          <p:nvPicPr>
            <p:cNvPr id="7203" name="图片 523" descr="6-40"/>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081" y="12490"/>
              <a:ext cx="2379" cy="2071"/>
            </a:xfrm>
            <a:prstGeom prst="rect">
              <a:avLst/>
            </a:prstGeom>
            <a:noFill/>
            <a:extLst>
              <a:ext uri="{909E8E84-426E-40DD-AFC4-6F175D3DCCD1}">
                <a14:hiddenFill xmlns:a14="http://schemas.microsoft.com/office/drawing/2010/main">
                  <a:solidFill>
                    <a:srgbClr val="FFFFFF"/>
                  </a:solidFill>
                </a14:hiddenFill>
              </a:ext>
            </a:extLst>
          </p:spPr>
        </p:pic>
      </p:grpSp>
      <p:sp>
        <p:nvSpPr>
          <p:cNvPr id="7183" name="Rectangle 51"/>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7184" name="画布 419"/>
          <p:cNvGrpSpPr>
            <a:grpSpLocks noChangeAspect="1"/>
          </p:cNvGrpSpPr>
          <p:nvPr/>
        </p:nvGrpSpPr>
        <p:grpSpPr bwMode="auto">
          <a:xfrm>
            <a:off x="8958594" y="4742544"/>
            <a:ext cx="3282479" cy="1680764"/>
            <a:chOff x="2360" y="7099"/>
            <a:chExt cx="7200" cy="3686"/>
          </a:xfrm>
        </p:grpSpPr>
        <p:sp>
          <p:nvSpPr>
            <p:cNvPr id="7187" name="AutoShape 50"/>
            <p:cNvSpPr>
              <a:spLocks noRot="1" noChangeAspect="1" noChangeArrowheads="1" noTextEdit="1"/>
            </p:cNvSpPr>
            <p:nvPr/>
          </p:nvSpPr>
          <p:spPr bwMode="auto">
            <a:xfrm>
              <a:off x="2360" y="7099"/>
              <a:ext cx="7200" cy="368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188" name="文本框 422"/>
            <p:cNvSpPr txBox="1">
              <a:spLocks noChangeArrowheads="1"/>
            </p:cNvSpPr>
            <p:nvPr/>
          </p:nvSpPr>
          <p:spPr bwMode="auto">
            <a:xfrm>
              <a:off x="3853" y="10398"/>
              <a:ext cx="1249" cy="3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6-42</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189" name="文本框 424"/>
            <p:cNvSpPr txBox="1">
              <a:spLocks noChangeArrowheads="1"/>
            </p:cNvSpPr>
            <p:nvPr/>
          </p:nvSpPr>
          <p:spPr bwMode="auto">
            <a:xfrm>
              <a:off x="3746" y="8876"/>
              <a:ext cx="1032" cy="35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6-41</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190" name="文本框 426"/>
            <p:cNvSpPr txBox="1">
              <a:spLocks noChangeArrowheads="1"/>
            </p:cNvSpPr>
            <p:nvPr/>
          </p:nvSpPr>
          <p:spPr bwMode="auto">
            <a:xfrm>
              <a:off x="6598" y="10410"/>
              <a:ext cx="1032" cy="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6-43</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7214" name="图片 524" descr="6-4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043" y="7304"/>
              <a:ext cx="2195" cy="3007"/>
            </a:xfrm>
            <a:prstGeom prst="rect">
              <a:avLst/>
            </a:prstGeom>
            <a:noFill/>
            <a:extLst>
              <a:ext uri="{909E8E84-426E-40DD-AFC4-6F175D3DCCD1}">
                <a14:hiddenFill xmlns:a14="http://schemas.microsoft.com/office/drawing/2010/main">
                  <a:solidFill>
                    <a:srgbClr val="FFFFFF"/>
                  </a:solidFill>
                </a14:hiddenFill>
              </a:ext>
            </a:extLst>
          </p:spPr>
        </p:pic>
        <p:pic>
          <p:nvPicPr>
            <p:cNvPr id="7213" name="图片 525" descr="6-4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57" y="9674"/>
              <a:ext cx="2685" cy="564"/>
            </a:xfrm>
            <a:prstGeom prst="rect">
              <a:avLst/>
            </a:prstGeom>
            <a:noFill/>
            <a:extLst>
              <a:ext uri="{909E8E84-426E-40DD-AFC4-6F175D3DCCD1}">
                <a14:hiddenFill xmlns:a14="http://schemas.microsoft.com/office/drawing/2010/main">
                  <a:solidFill>
                    <a:srgbClr val="FFFFFF"/>
                  </a:solidFill>
                </a14:hiddenFill>
              </a:ext>
            </a:extLst>
          </p:spPr>
        </p:pic>
        <p:pic>
          <p:nvPicPr>
            <p:cNvPr id="7212" name="图片 526" descr="6-4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175" y="7229"/>
              <a:ext cx="2185" cy="1461"/>
            </a:xfrm>
            <a:prstGeom prst="rect">
              <a:avLst/>
            </a:prstGeom>
            <a:noFill/>
            <a:extLst>
              <a:ext uri="{909E8E84-426E-40DD-AFC4-6F175D3DCCD1}">
                <a14:hiddenFill xmlns:a14="http://schemas.microsoft.com/office/drawing/2010/main">
                  <a:solidFill>
                    <a:srgbClr val="FFFFFF"/>
                  </a:solidFill>
                </a14:hiddenFill>
              </a:ext>
            </a:extLst>
          </p:spPr>
        </p:pic>
      </p:grpSp>
      <p:sp>
        <p:nvSpPr>
          <p:cNvPr id="68" name="对角圆角矩形 67"/>
          <p:cNvSpPr/>
          <p:nvPr/>
        </p:nvSpPr>
        <p:spPr>
          <a:xfrm>
            <a:off x="7525796"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70" name="TextBox 69"/>
          <p:cNvSpPr txBox="1"/>
          <p:nvPr/>
        </p:nvSpPr>
        <p:spPr>
          <a:xfrm>
            <a:off x="7611343" y="332656"/>
            <a:ext cx="1269717"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制作咖啡宣传单</a:t>
            </a:r>
            <a:endParaRPr lang="zh-CN" altLang="en-US" sz="1100" b="1" dirty="0">
              <a:latin typeface="微软雅黑" panose="020B0503020204020204" pitchFamily="34" charset="-122"/>
              <a:ea typeface="微软雅黑" panose="020B0503020204020204" pitchFamily="34" charset="-122"/>
            </a:endParaRPr>
          </a:p>
        </p:txBody>
      </p:sp>
      <p:sp>
        <p:nvSpPr>
          <p:cNvPr id="71" name="TextBox 70"/>
          <p:cNvSpPr txBox="1"/>
          <p:nvPr/>
        </p:nvSpPr>
        <p:spPr>
          <a:xfrm>
            <a:off x="10629296" y="326990"/>
            <a:ext cx="889987" cy="261610"/>
          </a:xfrm>
          <a:prstGeom prst="rect">
            <a:avLst/>
          </a:prstGeom>
          <a:noFill/>
        </p:spPr>
        <p:txBody>
          <a:bodyPr wrap="none" rtlCol="0">
            <a:spAutoFit/>
          </a:bodyPr>
          <a:lstStyle/>
          <a:p>
            <a:r>
              <a:rPr lang="zh-CN" altLang="en-US" sz="1100" b="1" dirty="0" smtClean="0">
                <a:latin typeface="微软雅黑" panose="020B0503020204020204" pitchFamily="34" charset="-122"/>
                <a:ea typeface="微软雅黑" panose="020B0503020204020204" pitchFamily="34" charset="-122"/>
              </a:rPr>
              <a:t>制作</a:t>
            </a:r>
            <a:r>
              <a:rPr lang="zh-CN" altLang="en-US" sz="1100" b="1" dirty="0">
                <a:latin typeface="微软雅黑" panose="020B0503020204020204" pitchFamily="34" charset="-122"/>
                <a:ea typeface="微软雅黑" panose="020B0503020204020204" pitchFamily="34" charset="-122"/>
              </a:rPr>
              <a:t>酒水单</a:t>
            </a:r>
          </a:p>
        </p:txBody>
      </p:sp>
      <p:sp>
        <p:nvSpPr>
          <p:cNvPr id="72" name="TextBox 71"/>
          <p:cNvSpPr txBox="1"/>
          <p:nvPr/>
        </p:nvSpPr>
        <p:spPr>
          <a:xfrm>
            <a:off x="9412451" y="338882"/>
            <a:ext cx="748923" cy="261610"/>
          </a:xfrm>
          <a:prstGeom prst="rect">
            <a:avLst/>
          </a:prstGeom>
          <a:noFill/>
        </p:spPr>
        <p:txBody>
          <a:bodyPr wrap="none" rtlCol="0">
            <a:spAutoFit/>
          </a:bodyPr>
          <a:lstStyle/>
          <a:p>
            <a:r>
              <a:rPr lang="zh-CN" altLang="en-US" sz="1100" b="1" dirty="0" smtClean="0">
                <a:latin typeface="微软雅黑" panose="020B0503020204020204" pitchFamily="34" charset="-122"/>
                <a:ea typeface="微软雅黑" panose="020B0503020204020204" pitchFamily="34" charset="-122"/>
              </a:rPr>
              <a:t>制作挂历</a:t>
            </a:r>
            <a:endParaRPr lang="zh-CN" altLang="en-US" sz="11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03062106"/>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a:stCxn id="9" idx="6"/>
          </p:cNvCxnSpPr>
          <p:nvPr/>
        </p:nvCxnSpPr>
        <p:spPr>
          <a:xfrm>
            <a:off x="3902931" y="3429000"/>
            <a:ext cx="5436004" cy="0"/>
          </a:xfrm>
          <a:prstGeom prst="line">
            <a:avLst/>
          </a:prstGeom>
          <a:noFill/>
          <a:ln w="57150">
            <a:solidFill>
              <a:srgbClr val="FF9300"/>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 name="矩形 2"/>
          <p:cNvSpPr/>
          <p:nvPr/>
        </p:nvSpPr>
        <p:spPr>
          <a:xfrm>
            <a:off x="5235473" y="3605296"/>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任务分析</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4" name="矩形 3"/>
          <p:cNvSpPr/>
          <p:nvPr/>
        </p:nvSpPr>
        <p:spPr>
          <a:xfrm>
            <a:off x="5235473" y="4037243"/>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知识储备</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5" name="TextBox 8"/>
          <p:cNvSpPr txBox="1"/>
          <p:nvPr/>
        </p:nvSpPr>
        <p:spPr>
          <a:xfrm>
            <a:off x="3632901" y="2706915"/>
            <a:ext cx="5976064" cy="523220"/>
          </a:xfrm>
          <a:prstGeom prst="rect">
            <a:avLst/>
          </a:prstGeom>
          <a:noFill/>
        </p:spPr>
        <p:txBody>
          <a:bodyPr wrap="square" rtlCol="0">
            <a:spAutoFit/>
          </a:bodyPr>
          <a:lstStyle/>
          <a:p>
            <a:pPr algn="ctr"/>
            <a:r>
              <a:rPr lang="zh-CN" altLang="en-US" sz="2800" b="1" dirty="0" smtClean="0">
                <a:solidFill>
                  <a:schemeClr val="tx1">
                    <a:lumMod val="65000"/>
                    <a:lumOff val="35000"/>
                  </a:schemeClr>
                </a:solidFill>
                <a:latin typeface="微软雅黑" pitchFamily="34" charset="-122"/>
                <a:ea typeface="微软雅黑" pitchFamily="34" charset="-122"/>
              </a:rPr>
              <a:t>第二节 制作挂历</a:t>
            </a:r>
            <a:endParaRPr lang="zh-CN" altLang="en-US" sz="2800" b="1" dirty="0">
              <a:solidFill>
                <a:schemeClr val="tx1">
                  <a:lumMod val="65000"/>
                  <a:lumOff val="35000"/>
                </a:schemeClr>
              </a:solidFill>
              <a:latin typeface="微软雅黑" pitchFamily="34" charset="-122"/>
              <a:ea typeface="微软雅黑" pitchFamily="34" charset="-122"/>
            </a:endParaRPr>
          </a:p>
        </p:txBody>
      </p:sp>
      <p:sp>
        <p:nvSpPr>
          <p:cNvPr id="9" name="椭圆 8"/>
          <p:cNvSpPr/>
          <p:nvPr/>
        </p:nvSpPr>
        <p:spPr>
          <a:xfrm>
            <a:off x="2102731" y="2528900"/>
            <a:ext cx="1800200" cy="1800200"/>
          </a:xfrm>
          <a:prstGeom prst="ellipse">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燕尾形 10"/>
          <p:cNvSpPr/>
          <p:nvPr/>
        </p:nvSpPr>
        <p:spPr>
          <a:xfrm>
            <a:off x="2606831" y="2907000"/>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矩形 9"/>
          <p:cNvSpPr/>
          <p:nvPr/>
        </p:nvSpPr>
        <p:spPr>
          <a:xfrm>
            <a:off x="10203631" y="680717"/>
            <a:ext cx="1584176" cy="1015663"/>
          </a:xfrm>
          <a:prstGeom prst="rect">
            <a:avLst/>
          </a:prstGeom>
        </p:spPr>
        <p:txBody>
          <a:bodyPr wrap="square">
            <a:spAutoFit/>
          </a:bodyPr>
          <a:lstStyle/>
          <a:p>
            <a:pPr algn="ctr"/>
            <a:r>
              <a:rPr lang="zh-CN" altLang="zh-CN" sz="2400" b="1" dirty="0" smtClean="0">
                <a:solidFill>
                  <a:schemeClr val="bg1"/>
                </a:solidFill>
              </a:rPr>
              <a:t>项目</a:t>
            </a:r>
            <a:r>
              <a:rPr lang="zh-CN" altLang="en-US" sz="2400" b="1" dirty="0" smtClean="0">
                <a:solidFill>
                  <a:schemeClr val="bg1"/>
                </a:solidFill>
              </a:rPr>
              <a:t>六</a:t>
            </a:r>
            <a:r>
              <a:rPr lang="zh-CN" altLang="zh-CN" sz="2400" b="1" dirty="0" smtClean="0">
                <a:solidFill>
                  <a:schemeClr val="bg1"/>
                </a:solidFill>
              </a:rPr>
              <a:t> </a:t>
            </a:r>
            <a:endParaRPr lang="en-US" altLang="zh-CN" sz="2400" b="1" dirty="0" smtClean="0">
              <a:solidFill>
                <a:schemeClr val="bg1"/>
              </a:solidFill>
            </a:endParaRPr>
          </a:p>
          <a:p>
            <a:pPr algn="ctr"/>
            <a:r>
              <a:rPr lang="zh-CN" altLang="en-US" b="1" dirty="0" smtClean="0"/>
              <a:t>编辑</a:t>
            </a:r>
            <a:endParaRPr lang="en-US" altLang="zh-CN" b="1" dirty="0" smtClean="0"/>
          </a:p>
          <a:p>
            <a:pPr algn="ctr"/>
            <a:r>
              <a:rPr lang="zh-CN" altLang="en-US" b="1" dirty="0" smtClean="0"/>
              <a:t>文本</a:t>
            </a:r>
            <a:endParaRPr lang="zh-CN" altLang="zh-CN" b="1" dirty="0"/>
          </a:p>
        </p:txBody>
      </p:sp>
      <p:sp>
        <p:nvSpPr>
          <p:cNvPr id="14" name="矩形 13"/>
          <p:cNvSpPr/>
          <p:nvPr/>
        </p:nvSpPr>
        <p:spPr>
          <a:xfrm>
            <a:off x="5235079" y="4499828"/>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任务</a:t>
            </a:r>
            <a:r>
              <a:rPr lang="zh-CN" altLang="en-US" kern="0" dirty="0">
                <a:solidFill>
                  <a:schemeClr val="tx1">
                    <a:lumMod val="65000"/>
                    <a:lumOff val="35000"/>
                  </a:schemeClr>
                </a:solidFill>
                <a:latin typeface="微软雅黑" pitchFamily="34" charset="-122"/>
                <a:ea typeface="微软雅黑" pitchFamily="34" charset="-122"/>
              </a:rPr>
              <a:t>实现</a:t>
            </a:r>
          </a:p>
        </p:txBody>
      </p:sp>
    </p:spTree>
    <p:extLst>
      <p:ext uri="{BB962C8B-B14F-4D97-AF65-F5344CB8AC3E}">
        <p14:creationId xmlns:p14="http://schemas.microsoft.com/office/powerpoint/2010/main" val="24988969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4"/>
                                            </p:tgtEl>
                                            <p:attrNameLst>
                                              <p:attrName>style.visibility</p:attrName>
                                            </p:attrNameLst>
                                          </p:cBhvr>
                                          <p:to>
                                            <p:strVal val="visible"/>
                                          </p:to>
                                        </p:set>
                                        <p:animScale>
                                          <p:cBhvr>
                                            <p:cTn id="2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4"/>
                                            </p:tgtEl>
                                            <p:attrNameLst>
                                              <p:attrName>ppt_x</p:attrName>
                                              <p:attrName>ppt_y</p:attrName>
                                            </p:attrNameLst>
                                          </p:cBhvr>
                                        </p:animMotion>
                                        <p:animEffect transition="in" filter="fade">
                                          <p:cBhvr>
                                            <p:cTn id="2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4"/>
                                            </p:tgtEl>
                                            <p:attrNameLst>
                                              <p:attrName>style.visibility</p:attrName>
                                            </p:attrNameLst>
                                          </p:cBhvr>
                                          <p:to>
                                            <p:strVal val="visible"/>
                                          </p:to>
                                        </p:set>
                                        <p:animScale>
                                          <p:cBhvr>
                                            <p:cTn id="2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4"/>
                                            </p:tgtEl>
                                            <p:attrNameLst>
                                              <p:attrName>ppt_x</p:attrName>
                                              <p:attrName>ppt_y</p:attrName>
                                            </p:attrNameLst>
                                          </p:cBhvr>
                                        </p:animMotion>
                                        <p:animEffect transition="in" filter="fade">
                                          <p:cBhvr>
                                            <p:cTn id="2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14"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项目六</a:t>
            </a:r>
            <a:endParaRPr lang="zh-CN" altLang="en-US" b="1" dirty="0">
              <a:solidFill>
                <a:schemeClr val="bg1"/>
              </a:solidFill>
            </a:endParaRPr>
          </a:p>
        </p:txBody>
      </p:sp>
      <p:sp>
        <p:nvSpPr>
          <p:cNvPr id="6" name="矩形 5"/>
          <p:cNvSpPr/>
          <p:nvPr/>
        </p:nvSpPr>
        <p:spPr>
          <a:xfrm>
            <a:off x="1946303" y="285021"/>
            <a:ext cx="1114409" cy="369332"/>
          </a:xfrm>
          <a:prstGeom prst="rect">
            <a:avLst/>
          </a:prstGeom>
        </p:spPr>
        <p:txBody>
          <a:bodyPr wrap="none">
            <a:spAutoFit/>
          </a:bodyPr>
          <a:lstStyle/>
          <a:p>
            <a:pPr algn="ctr"/>
            <a:r>
              <a:rPr lang="zh-CN" altLang="en-US" b="1" dirty="0" smtClean="0"/>
              <a:t>编辑文本</a:t>
            </a:r>
            <a:endParaRPr lang="zh-CN" altLang="zh-CN" b="1" dirty="0"/>
          </a:p>
        </p:txBody>
      </p:sp>
      <p:sp>
        <p:nvSpPr>
          <p:cNvPr id="7" name="对角圆角矩形 6"/>
          <p:cNvSpPr/>
          <p:nvPr/>
        </p:nvSpPr>
        <p:spPr>
          <a:xfrm>
            <a:off x="8907487" y="235680"/>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tx1">
                    <a:lumMod val="65000"/>
                    <a:lumOff val="35000"/>
                  </a:schemeClr>
                </a:solidFill>
                <a:latin typeface="微软雅黑" pitchFamily="34" charset="-122"/>
                <a:ea typeface="微软雅黑" pitchFamily="34" charset="-122"/>
              </a:rPr>
              <a:t>制作酒水单</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1337609" y="1556792"/>
            <a:ext cx="9023024" cy="1538883"/>
          </a:xfrm>
          <a:prstGeom prst="rect">
            <a:avLst/>
          </a:prstGeom>
          <a:noFill/>
        </p:spPr>
        <p:txBody>
          <a:bodyPr wrap="square" rtlCol="0">
            <a:spAutoFit/>
          </a:bodyPr>
          <a:lstStyle/>
          <a:p>
            <a:pPr>
              <a:spcAft>
                <a:spcPts val="2400"/>
              </a:spcAft>
            </a:pPr>
            <a:r>
              <a:rPr lang="en-US" altLang="zh-CN" dirty="0" smtClean="0"/>
              <a:t> </a:t>
            </a:r>
            <a:r>
              <a:rPr lang="zh-CN" altLang="en-US" dirty="0" smtClean="0"/>
              <a:t>一、</a:t>
            </a:r>
            <a:r>
              <a:rPr lang="en-US" altLang="zh-CN" dirty="0"/>
              <a:t> </a:t>
            </a:r>
            <a:r>
              <a:rPr lang="zh-CN" altLang="en-US" dirty="0" smtClean="0"/>
              <a:t>任务分析</a:t>
            </a:r>
            <a:endParaRPr lang="en-US" altLang="zh-CN" dirty="0"/>
          </a:p>
          <a:p>
            <a:pPr>
              <a:spcAft>
                <a:spcPts val="2400"/>
              </a:spcAft>
            </a:pPr>
            <a:r>
              <a:rPr lang="en-US" altLang="zh-CN" dirty="0" smtClean="0"/>
              <a:t>  </a:t>
            </a:r>
            <a:r>
              <a:rPr lang="zh-CN" altLang="zh-CN" dirty="0" smtClean="0"/>
              <a:t>关于</a:t>
            </a:r>
            <a:r>
              <a:rPr lang="zh-CN" altLang="zh-CN" dirty="0"/>
              <a:t>“挂历”的制作，可以进行如下分析：</a:t>
            </a:r>
          </a:p>
          <a:p>
            <a:r>
              <a:rPr lang="en-US" altLang="zh-CN" dirty="0" smtClean="0"/>
              <a:t>  </a:t>
            </a:r>
            <a:r>
              <a:rPr lang="zh-CN" altLang="zh-CN" dirty="0" smtClean="0"/>
              <a:t>在</a:t>
            </a:r>
            <a:r>
              <a:rPr lang="zh-CN" altLang="zh-CN" dirty="0"/>
              <a:t>“挂历”的制作过程中，运用“表格工具”来规划画面布局丰富画面效果。</a:t>
            </a:r>
            <a:endParaRPr lang="en-US" altLang="zh-CN" dirty="0" smtClean="0"/>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制作咖啡宣传单</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05574" y="321895"/>
            <a:ext cx="748923" cy="261610"/>
          </a:xfrm>
          <a:prstGeom prst="rect">
            <a:avLst/>
          </a:prstGeom>
          <a:noFill/>
        </p:spPr>
        <p:txBody>
          <a:bodyPr wrap="none" rtlCol="0">
            <a:spAutoFit/>
          </a:bodyPr>
          <a:lstStyle/>
          <a:p>
            <a:r>
              <a:rPr lang="zh-CN" altLang="en-US" sz="1100" b="1" dirty="0" smtClean="0">
                <a:latin typeface="微软雅黑" panose="020B0503020204020204" pitchFamily="34" charset="-122"/>
                <a:ea typeface="微软雅黑" panose="020B0503020204020204" pitchFamily="34" charset="-122"/>
              </a:rPr>
              <a:t>制作挂历</a:t>
            </a:r>
            <a:endParaRPr lang="zh-CN" altLang="en-US" sz="11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026682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项目六</a:t>
            </a:r>
            <a:endParaRPr lang="zh-CN" altLang="en-US" b="1" dirty="0">
              <a:solidFill>
                <a:schemeClr val="bg1"/>
              </a:solidFill>
            </a:endParaRPr>
          </a:p>
        </p:txBody>
      </p:sp>
      <p:sp>
        <p:nvSpPr>
          <p:cNvPr id="6" name="矩形 5"/>
          <p:cNvSpPr/>
          <p:nvPr/>
        </p:nvSpPr>
        <p:spPr>
          <a:xfrm>
            <a:off x="1946303" y="285021"/>
            <a:ext cx="1114409" cy="369332"/>
          </a:xfrm>
          <a:prstGeom prst="rect">
            <a:avLst/>
          </a:prstGeom>
        </p:spPr>
        <p:txBody>
          <a:bodyPr wrap="none">
            <a:spAutoFit/>
          </a:bodyPr>
          <a:lstStyle/>
          <a:p>
            <a:pPr algn="ctr"/>
            <a:r>
              <a:rPr lang="zh-CN" altLang="en-US" b="1" dirty="0" smtClean="0"/>
              <a:t>编辑文本</a:t>
            </a:r>
            <a:endParaRPr lang="zh-CN" altLang="zh-CN" b="1" dirty="0"/>
          </a:p>
        </p:txBody>
      </p:sp>
      <p:sp>
        <p:nvSpPr>
          <p:cNvPr id="7" name="对角圆角矩形 6"/>
          <p:cNvSpPr/>
          <p:nvPr/>
        </p:nvSpPr>
        <p:spPr>
          <a:xfrm>
            <a:off x="8907487" y="235680"/>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tx1">
                    <a:lumMod val="65000"/>
                    <a:lumOff val="35000"/>
                  </a:schemeClr>
                </a:solidFill>
                <a:latin typeface="微软雅黑" pitchFamily="34" charset="-122"/>
                <a:ea typeface="微软雅黑" pitchFamily="34" charset="-122"/>
              </a:rPr>
              <a:t>制作酒水单</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793662" y="1040465"/>
            <a:ext cx="1855334" cy="369332"/>
          </a:xfrm>
          <a:prstGeom prst="rect">
            <a:avLst/>
          </a:prstGeom>
          <a:noFill/>
        </p:spPr>
        <p:txBody>
          <a:bodyPr wrap="square" rtlCol="0">
            <a:spAutoFit/>
          </a:bodyPr>
          <a:lstStyle/>
          <a:p>
            <a:pPr>
              <a:spcAft>
                <a:spcPts val="2400"/>
              </a:spcAft>
            </a:pPr>
            <a:r>
              <a:rPr lang="en-US" altLang="zh-CN" dirty="0" smtClean="0"/>
              <a:t> </a:t>
            </a:r>
            <a:r>
              <a:rPr lang="zh-CN" altLang="en-US" dirty="0" smtClean="0"/>
              <a:t>二、</a:t>
            </a:r>
            <a:r>
              <a:rPr lang="en-US" altLang="zh-CN" dirty="0" smtClean="0"/>
              <a:t> </a:t>
            </a:r>
            <a:r>
              <a:rPr lang="zh-CN" altLang="en-US" dirty="0"/>
              <a:t>知识</a:t>
            </a:r>
            <a:r>
              <a:rPr lang="zh-CN" altLang="en-US" dirty="0" smtClean="0"/>
              <a:t>储备</a:t>
            </a:r>
            <a:r>
              <a:rPr lang="en-US" altLang="zh-CN" dirty="0" smtClean="0"/>
              <a:t>(1)</a:t>
            </a:r>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制作咖啡宣传单</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05574" y="321895"/>
            <a:ext cx="748923" cy="261610"/>
          </a:xfrm>
          <a:prstGeom prst="rect">
            <a:avLst/>
          </a:prstGeom>
          <a:noFill/>
        </p:spPr>
        <p:txBody>
          <a:bodyPr wrap="none" rtlCol="0">
            <a:spAutoFit/>
          </a:bodyPr>
          <a:lstStyle/>
          <a:p>
            <a:r>
              <a:rPr lang="zh-CN" altLang="en-US" sz="1100" b="1" dirty="0" smtClean="0">
                <a:latin typeface="微软雅黑" panose="020B0503020204020204" pitchFamily="34" charset="-122"/>
                <a:ea typeface="微软雅黑" panose="020B0503020204020204" pitchFamily="34" charset="-122"/>
              </a:rPr>
              <a:t>制作挂历</a:t>
            </a:r>
            <a:endParaRPr lang="zh-CN" altLang="en-US" sz="1100" b="1" dirty="0">
              <a:latin typeface="微软雅黑" panose="020B0503020204020204" pitchFamily="34" charset="-122"/>
              <a:ea typeface="微软雅黑" panose="020B0503020204020204" pitchFamily="34" charset="-122"/>
            </a:endParaRPr>
          </a:p>
        </p:txBody>
      </p:sp>
      <p:sp>
        <p:nvSpPr>
          <p:cNvPr id="10" name="TextBox 9"/>
          <p:cNvSpPr txBox="1"/>
          <p:nvPr/>
        </p:nvSpPr>
        <p:spPr>
          <a:xfrm>
            <a:off x="854130" y="1409797"/>
            <a:ext cx="4923143" cy="523220"/>
          </a:xfrm>
          <a:prstGeom prst="rect">
            <a:avLst/>
          </a:prstGeom>
          <a:noFill/>
        </p:spPr>
        <p:txBody>
          <a:bodyPr wrap="none" rtlCol="0">
            <a:spAutoFit/>
          </a:bodyPr>
          <a:lstStyle/>
          <a:p>
            <a:r>
              <a:rPr lang="zh-CN" altLang="en-US" sz="1400" dirty="0" smtClean="0">
                <a:solidFill>
                  <a:srgbClr val="C00000"/>
                </a:solidFill>
              </a:rPr>
              <a:t>表格工具</a:t>
            </a:r>
            <a:endParaRPr lang="en-US" altLang="zh-CN" sz="1400" dirty="0" smtClean="0">
              <a:solidFill>
                <a:srgbClr val="C00000"/>
              </a:solidFill>
            </a:endParaRPr>
          </a:p>
          <a:p>
            <a:r>
              <a:rPr lang="zh-CN" altLang="zh-CN" sz="1400" dirty="0" smtClean="0"/>
              <a:t>位于</a:t>
            </a:r>
            <a:r>
              <a:rPr lang="zh-CN" altLang="zh-CN" sz="1400" dirty="0"/>
              <a:t>左侧工具栏</a:t>
            </a:r>
            <a:r>
              <a:rPr lang="en-US" altLang="zh-CN" sz="1400" dirty="0"/>
              <a:t> </a:t>
            </a:r>
            <a:r>
              <a:rPr lang="en-US" altLang="zh-CN" sz="1400" dirty="0" smtClean="0"/>
              <a:t>     </a:t>
            </a:r>
            <a:r>
              <a:rPr lang="zh-CN" altLang="zh-CN" sz="1400" dirty="0" smtClean="0"/>
              <a:t>。“表格工具”</a:t>
            </a:r>
            <a:r>
              <a:rPr lang="en-US" altLang="zh-CN" sz="1400" dirty="0" smtClean="0"/>
              <a:t> </a:t>
            </a:r>
            <a:r>
              <a:rPr lang="zh-CN" altLang="zh-CN" sz="1400" dirty="0" smtClean="0"/>
              <a:t>属性</a:t>
            </a:r>
            <a:r>
              <a:rPr lang="zh-CN" altLang="zh-CN" sz="1400" dirty="0"/>
              <a:t>栏介绍如图</a:t>
            </a:r>
            <a:r>
              <a:rPr lang="en-US" altLang="zh-CN" sz="1400" dirty="0"/>
              <a:t>6-47</a:t>
            </a:r>
            <a:r>
              <a:rPr lang="zh-CN" altLang="zh-CN" sz="1400" dirty="0"/>
              <a:t>所示</a:t>
            </a:r>
            <a:endParaRPr lang="zh-CN" altLang="en-US" sz="1400" dirty="0"/>
          </a:p>
        </p:txBody>
      </p:sp>
      <p:pic>
        <p:nvPicPr>
          <p:cNvPr id="1026" name="图片 204" descr="Image 004"/>
          <p:cNvPicPr>
            <a:picLocks noChangeAspect="1" noChangeArrowheads="1"/>
          </p:cNvPicPr>
          <p:nvPr/>
        </p:nvPicPr>
        <p:blipFill>
          <a:blip r:embed="rId3">
            <a:extLst>
              <a:ext uri="{28A0092B-C50C-407E-A947-70E740481C1C}">
                <a14:useLocalDpi xmlns:a14="http://schemas.microsoft.com/office/drawing/2010/main" val="0"/>
              </a:ext>
            </a:extLst>
          </a:blip>
          <a:srcRect l="1779" t="10997"/>
          <a:stretch>
            <a:fillRect/>
          </a:stretch>
        </p:blipFill>
        <p:spPr bwMode="auto">
          <a:xfrm>
            <a:off x="2232670" y="1702367"/>
            <a:ext cx="171450"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2" name="画布 269"/>
          <p:cNvGrpSpPr>
            <a:grpSpLocks noChangeAspect="1"/>
          </p:cNvGrpSpPr>
          <p:nvPr/>
        </p:nvGrpSpPr>
        <p:grpSpPr bwMode="auto">
          <a:xfrm>
            <a:off x="5999589" y="1106322"/>
            <a:ext cx="5273675" cy="566738"/>
            <a:chOff x="2360" y="2479"/>
            <a:chExt cx="7200" cy="773"/>
          </a:xfrm>
        </p:grpSpPr>
        <p:sp>
          <p:nvSpPr>
            <p:cNvPr id="13" name="AutoShape 6"/>
            <p:cNvSpPr>
              <a:spLocks noRot="1" noChangeAspect="1" noChangeArrowheads="1" noTextEdit="1"/>
            </p:cNvSpPr>
            <p:nvPr/>
          </p:nvSpPr>
          <p:spPr bwMode="auto">
            <a:xfrm>
              <a:off x="2360" y="2479"/>
              <a:ext cx="7200" cy="77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文本框 272"/>
            <p:cNvSpPr txBox="1">
              <a:spLocks noChangeArrowheads="1"/>
            </p:cNvSpPr>
            <p:nvPr/>
          </p:nvSpPr>
          <p:spPr bwMode="auto">
            <a:xfrm>
              <a:off x="5224" y="2876"/>
              <a:ext cx="1563" cy="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6-47</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1028" name="图片 531" descr="6-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5" y="2570"/>
              <a:ext cx="5685" cy="291"/>
            </a:xfrm>
            <a:prstGeom prst="rect">
              <a:avLst/>
            </a:prstGeom>
            <a:noFill/>
            <a:extLst>
              <a:ext uri="{909E8E84-426E-40DD-AFC4-6F175D3DCCD1}">
                <a14:hiddenFill xmlns:a14="http://schemas.microsoft.com/office/drawing/2010/main">
                  <a:solidFill>
                    <a:srgbClr val="FFFFFF"/>
                  </a:solidFill>
                </a14:hiddenFill>
              </a:ext>
            </a:extLst>
          </p:spPr>
        </p:pic>
      </p:grpSp>
      <p:sp>
        <p:nvSpPr>
          <p:cNvPr id="15" name="TextBox 14"/>
          <p:cNvSpPr txBox="1"/>
          <p:nvPr/>
        </p:nvSpPr>
        <p:spPr>
          <a:xfrm>
            <a:off x="854129" y="1844824"/>
            <a:ext cx="11221710" cy="1754326"/>
          </a:xfrm>
          <a:prstGeom prst="rect">
            <a:avLst/>
          </a:prstGeom>
          <a:noFill/>
        </p:spPr>
        <p:txBody>
          <a:bodyPr wrap="square" rtlCol="0">
            <a:spAutoFit/>
          </a:bodyPr>
          <a:lstStyle/>
          <a:p>
            <a:r>
              <a:rPr lang="zh-CN" altLang="zh-CN" b="1" dirty="0">
                <a:solidFill>
                  <a:srgbClr val="FF0000"/>
                </a:solidFill>
              </a:rPr>
              <a:t>行数和列数</a:t>
            </a:r>
            <a:r>
              <a:rPr lang="en-US" altLang="zh-CN" dirty="0"/>
              <a:t> </a:t>
            </a:r>
            <a:r>
              <a:rPr lang="en-US" altLang="zh-CN" dirty="0" smtClean="0"/>
              <a:t>        </a:t>
            </a:r>
            <a:r>
              <a:rPr lang="zh-CN" altLang="zh-CN" dirty="0" smtClean="0"/>
              <a:t>：</a:t>
            </a:r>
            <a:r>
              <a:rPr lang="zh-CN" altLang="zh-CN" sz="1400" dirty="0"/>
              <a:t>设置所需要的行数和列数。</a:t>
            </a:r>
          </a:p>
          <a:p>
            <a:r>
              <a:rPr lang="zh-CN" altLang="zh-CN" b="1" dirty="0" smtClean="0">
                <a:solidFill>
                  <a:srgbClr val="FF0000"/>
                </a:solidFill>
              </a:rPr>
              <a:t>背景</a:t>
            </a:r>
            <a:r>
              <a:rPr lang="en-US" altLang="zh-CN" b="1" dirty="0" smtClean="0"/>
              <a:t>           :</a:t>
            </a:r>
            <a:r>
              <a:rPr lang="zh-CN" altLang="zh-CN" sz="1400" dirty="0" smtClean="0"/>
              <a:t>点击</a:t>
            </a:r>
            <a:r>
              <a:rPr lang="zh-CN" altLang="zh-CN" sz="1400" dirty="0"/>
              <a:t>打开设置表格背景的填充颜色。</a:t>
            </a:r>
          </a:p>
          <a:p>
            <a:r>
              <a:rPr lang="zh-CN" altLang="zh-CN" b="1" dirty="0">
                <a:solidFill>
                  <a:srgbClr val="FF0000"/>
                </a:solidFill>
              </a:rPr>
              <a:t>编辑颜色</a:t>
            </a:r>
            <a:r>
              <a:rPr lang="en-US" altLang="zh-CN" dirty="0">
                <a:solidFill>
                  <a:srgbClr val="FF0000"/>
                </a:solidFill>
              </a:rPr>
              <a:t> </a:t>
            </a:r>
            <a:r>
              <a:rPr lang="en-US" altLang="zh-CN" dirty="0" smtClean="0"/>
              <a:t>       </a:t>
            </a:r>
            <a:r>
              <a:rPr lang="en-US" altLang="zh-CN" b="1" dirty="0"/>
              <a:t>:</a:t>
            </a:r>
            <a:r>
              <a:rPr lang="zh-CN" altLang="zh-CN" sz="1400" dirty="0" smtClean="0"/>
              <a:t>可以</a:t>
            </a:r>
            <a:r>
              <a:rPr lang="zh-CN" altLang="zh-CN" sz="1400" dirty="0"/>
              <a:t>打开编辑填充对话框，可以对已经填充的颜色进行设置，也可以重新选择颜色为表格背景填充。</a:t>
            </a:r>
          </a:p>
          <a:p>
            <a:r>
              <a:rPr lang="zh-CN" altLang="zh-CN" b="1" dirty="0">
                <a:solidFill>
                  <a:srgbClr val="FF0000"/>
                </a:solidFill>
              </a:rPr>
              <a:t>边框</a:t>
            </a:r>
            <a:r>
              <a:rPr lang="en-US" altLang="zh-CN" dirty="0"/>
              <a:t> </a:t>
            </a:r>
            <a:r>
              <a:rPr lang="en-US" altLang="zh-CN" dirty="0" smtClean="0"/>
              <a:t>            </a:t>
            </a:r>
            <a:r>
              <a:rPr lang="zh-CN" altLang="zh-CN" b="1" dirty="0" smtClean="0"/>
              <a:t>：</a:t>
            </a:r>
            <a:r>
              <a:rPr lang="zh-CN" altLang="zh-CN" sz="1400" dirty="0"/>
              <a:t>调整表格轮廓宽度。</a:t>
            </a:r>
          </a:p>
          <a:p>
            <a:r>
              <a:rPr lang="zh-CN" altLang="zh-CN" b="1" dirty="0">
                <a:solidFill>
                  <a:srgbClr val="FF0000"/>
                </a:solidFill>
              </a:rPr>
              <a:t>边框</a:t>
            </a:r>
            <a:r>
              <a:rPr lang="en-US" altLang="zh-CN" dirty="0"/>
              <a:t> </a:t>
            </a:r>
            <a:r>
              <a:rPr lang="en-US" altLang="zh-CN" dirty="0" smtClean="0"/>
              <a:t>     </a:t>
            </a:r>
            <a:r>
              <a:rPr lang="zh-CN" altLang="zh-CN" b="1" dirty="0" smtClean="0"/>
              <a:t>：</a:t>
            </a:r>
            <a:r>
              <a:rPr lang="zh-CN" altLang="zh-CN" sz="1400" dirty="0"/>
              <a:t>调整显示在表格内、外部的边框。</a:t>
            </a:r>
          </a:p>
          <a:p>
            <a:r>
              <a:rPr lang="zh-CN" altLang="zh-CN" b="1" dirty="0">
                <a:solidFill>
                  <a:srgbClr val="FF0000"/>
                </a:solidFill>
              </a:rPr>
              <a:t>选项</a:t>
            </a:r>
            <a:r>
              <a:rPr lang="en-US" altLang="zh-CN" dirty="0"/>
              <a:t> </a:t>
            </a:r>
            <a:r>
              <a:rPr lang="en-US" altLang="zh-CN" sz="1400" dirty="0" smtClean="0"/>
              <a:t>        </a:t>
            </a:r>
            <a:r>
              <a:rPr lang="zh-CN" altLang="zh-CN" sz="1400" b="1" dirty="0" smtClean="0"/>
              <a:t>：</a:t>
            </a:r>
            <a:r>
              <a:rPr lang="zh-CN" altLang="zh-CN" sz="1400" dirty="0"/>
              <a:t>点击此按钮可以在下拉列表中设置“在键入时自动调整单元格大小”或者“单独的单元格边框”</a:t>
            </a:r>
            <a:endParaRPr lang="zh-CN" altLang="en-US" sz="1400" dirty="0"/>
          </a:p>
        </p:txBody>
      </p:sp>
      <p:pic>
        <p:nvPicPr>
          <p:cNvPr id="1033" name="图片 208" descr="Image 0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23133" y="1988840"/>
            <a:ext cx="390525" cy="15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34" name="图片 206" descr="Image 0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18655" y="2249438"/>
            <a:ext cx="504825"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图片 209" descr="Image 014"/>
          <p:cNvPicPr>
            <a:picLocks noChangeAspect="1" noChangeArrowheads="1"/>
          </p:cNvPicPr>
          <p:nvPr/>
        </p:nvPicPr>
        <p:blipFill>
          <a:blip r:embed="rId7">
            <a:extLst>
              <a:ext uri="{28A0092B-C50C-407E-A947-70E740481C1C}">
                <a14:useLocalDpi xmlns:a14="http://schemas.microsoft.com/office/drawing/2010/main" val="0"/>
              </a:ext>
            </a:extLst>
          </a:blip>
          <a:srcRect r="15230" b="18628"/>
          <a:stretch>
            <a:fillRect/>
          </a:stretch>
        </p:blipFill>
        <p:spPr bwMode="auto">
          <a:xfrm>
            <a:off x="1946303" y="2521962"/>
            <a:ext cx="1714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图片 211" descr="Image 0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92522" y="2787280"/>
            <a:ext cx="63817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7" name="图片 210" descr="Image 0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77621" y="2996952"/>
            <a:ext cx="1714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8" name="图片 211" descr="Image 017"/>
          <p:cNvPicPr>
            <a:picLocks noChangeAspect="1" noChangeArrowheads="1"/>
          </p:cNvPicPr>
          <p:nvPr/>
        </p:nvPicPr>
        <p:blipFill>
          <a:blip r:embed="rId10">
            <a:extLst>
              <a:ext uri="{28A0092B-C50C-407E-A947-70E740481C1C}">
                <a14:useLocalDpi xmlns:a14="http://schemas.microsoft.com/office/drawing/2010/main" val="0"/>
              </a:ext>
            </a:extLst>
          </a:blip>
          <a:srcRect l="-504" t="18649"/>
          <a:stretch>
            <a:fillRect/>
          </a:stretch>
        </p:blipFill>
        <p:spPr bwMode="auto">
          <a:xfrm>
            <a:off x="1418655" y="3356992"/>
            <a:ext cx="381000"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92640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项目六</a:t>
            </a:r>
            <a:endParaRPr lang="zh-CN" altLang="en-US" b="1" dirty="0">
              <a:solidFill>
                <a:schemeClr val="bg1"/>
              </a:solidFill>
            </a:endParaRPr>
          </a:p>
        </p:txBody>
      </p:sp>
      <p:sp>
        <p:nvSpPr>
          <p:cNvPr id="6" name="矩形 5"/>
          <p:cNvSpPr/>
          <p:nvPr/>
        </p:nvSpPr>
        <p:spPr>
          <a:xfrm>
            <a:off x="1946303" y="285021"/>
            <a:ext cx="1114409" cy="369332"/>
          </a:xfrm>
          <a:prstGeom prst="rect">
            <a:avLst/>
          </a:prstGeom>
        </p:spPr>
        <p:txBody>
          <a:bodyPr wrap="none">
            <a:spAutoFit/>
          </a:bodyPr>
          <a:lstStyle/>
          <a:p>
            <a:pPr algn="ctr"/>
            <a:r>
              <a:rPr lang="zh-CN" altLang="en-US" b="1" dirty="0" smtClean="0"/>
              <a:t>编辑文本</a:t>
            </a:r>
            <a:endParaRPr lang="zh-CN" altLang="zh-CN" b="1" dirty="0"/>
          </a:p>
        </p:txBody>
      </p:sp>
      <p:sp>
        <p:nvSpPr>
          <p:cNvPr id="7" name="对角圆角矩形 6"/>
          <p:cNvSpPr/>
          <p:nvPr/>
        </p:nvSpPr>
        <p:spPr>
          <a:xfrm>
            <a:off x="10203631"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tx1">
                    <a:lumMod val="65000"/>
                    <a:lumOff val="35000"/>
                  </a:schemeClr>
                </a:solidFill>
                <a:latin typeface="微软雅黑" pitchFamily="34" charset="-122"/>
                <a:ea typeface="微软雅黑" pitchFamily="34" charset="-122"/>
              </a:rPr>
              <a:t>制作酒水单</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793662" y="1040465"/>
            <a:ext cx="1855334" cy="369332"/>
          </a:xfrm>
          <a:prstGeom prst="rect">
            <a:avLst/>
          </a:prstGeom>
          <a:noFill/>
        </p:spPr>
        <p:txBody>
          <a:bodyPr wrap="square" rtlCol="0">
            <a:spAutoFit/>
          </a:bodyPr>
          <a:lstStyle/>
          <a:p>
            <a:pPr>
              <a:spcAft>
                <a:spcPts val="2400"/>
              </a:spcAft>
            </a:pPr>
            <a:r>
              <a:rPr lang="en-US" altLang="zh-CN" dirty="0" smtClean="0"/>
              <a:t> </a:t>
            </a:r>
            <a:r>
              <a:rPr lang="zh-CN" altLang="en-US" dirty="0" smtClean="0"/>
              <a:t>二、</a:t>
            </a:r>
            <a:r>
              <a:rPr lang="en-US" altLang="zh-CN" dirty="0" smtClean="0"/>
              <a:t> </a:t>
            </a:r>
            <a:r>
              <a:rPr lang="zh-CN" altLang="en-US" dirty="0"/>
              <a:t>知识</a:t>
            </a:r>
            <a:r>
              <a:rPr lang="zh-CN" altLang="en-US" dirty="0" smtClean="0"/>
              <a:t>储备</a:t>
            </a:r>
            <a:r>
              <a:rPr lang="en-US" altLang="zh-CN" dirty="0" smtClean="0"/>
              <a:t>(2)</a:t>
            </a:r>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制作咖啡宣传单</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05574" y="321895"/>
            <a:ext cx="748923" cy="261610"/>
          </a:xfrm>
          <a:prstGeom prst="rect">
            <a:avLst/>
          </a:prstGeom>
          <a:noFill/>
        </p:spPr>
        <p:txBody>
          <a:bodyPr wrap="none" rtlCol="0">
            <a:spAutoFit/>
          </a:bodyPr>
          <a:lstStyle/>
          <a:p>
            <a:r>
              <a:rPr lang="zh-CN" altLang="en-US" sz="1100" b="1" dirty="0" smtClean="0">
                <a:latin typeface="微软雅黑" panose="020B0503020204020204" pitchFamily="34" charset="-122"/>
                <a:ea typeface="微软雅黑" panose="020B0503020204020204" pitchFamily="34" charset="-122"/>
              </a:rPr>
              <a:t>制作挂历</a:t>
            </a:r>
            <a:endParaRPr lang="zh-CN" altLang="en-US" sz="1100" b="1" dirty="0">
              <a:latin typeface="微软雅黑" panose="020B0503020204020204" pitchFamily="34" charset="-122"/>
              <a:ea typeface="微软雅黑" panose="020B0503020204020204" pitchFamily="34" charset="-122"/>
            </a:endParaRPr>
          </a:p>
        </p:txBody>
      </p:sp>
      <p:sp>
        <p:nvSpPr>
          <p:cNvPr id="11"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15"/>
          <p:cNvSpPr txBox="1"/>
          <p:nvPr/>
        </p:nvSpPr>
        <p:spPr>
          <a:xfrm>
            <a:off x="836864" y="1409797"/>
            <a:ext cx="6486447" cy="954107"/>
          </a:xfrm>
          <a:prstGeom prst="rect">
            <a:avLst/>
          </a:prstGeom>
          <a:noFill/>
        </p:spPr>
        <p:txBody>
          <a:bodyPr wrap="square" rtlCol="0">
            <a:spAutoFit/>
          </a:bodyPr>
          <a:lstStyle/>
          <a:p>
            <a:r>
              <a:rPr lang="zh-CN" altLang="zh-CN" sz="1400" b="1" dirty="0">
                <a:solidFill>
                  <a:srgbClr val="FF0000"/>
                </a:solidFill>
              </a:rPr>
              <a:t>用表格“表格工具”创建表格有两种方式：</a:t>
            </a:r>
            <a:endParaRPr lang="zh-CN" altLang="zh-CN" sz="1400" dirty="0">
              <a:solidFill>
                <a:srgbClr val="FF0000"/>
              </a:solidFill>
            </a:endParaRPr>
          </a:p>
          <a:p>
            <a:r>
              <a:rPr lang="en-US" altLang="zh-CN" sz="1400" dirty="0" smtClean="0"/>
              <a:t>    </a:t>
            </a:r>
            <a:r>
              <a:rPr lang="zh-CN" altLang="zh-CN" sz="1400" dirty="0" smtClean="0"/>
              <a:t>步骤</a:t>
            </a:r>
            <a:r>
              <a:rPr lang="zh-CN" altLang="zh-CN" sz="1400" dirty="0"/>
              <a:t>一：单击“表格工具”</a:t>
            </a:r>
            <a:r>
              <a:rPr lang="en-US" altLang="zh-CN" sz="1400" dirty="0"/>
              <a:t> </a:t>
            </a:r>
            <a:r>
              <a:rPr lang="zh-CN" altLang="zh-CN" sz="1400" dirty="0"/>
              <a:t>，看到光标变成</a:t>
            </a:r>
            <a:r>
              <a:rPr lang="en-US" altLang="zh-CN" sz="1400" dirty="0"/>
              <a:t> </a:t>
            </a:r>
            <a:r>
              <a:rPr lang="zh-CN" altLang="zh-CN" sz="1400" dirty="0"/>
              <a:t>时，在绘制窗口中按住鼠标左键拖曳，即可创建表格，如图</a:t>
            </a:r>
            <a:r>
              <a:rPr lang="en-US" altLang="zh-CN" sz="1400" dirty="0"/>
              <a:t>6-48</a:t>
            </a:r>
            <a:r>
              <a:rPr lang="zh-CN" altLang="zh-CN" sz="1400" dirty="0"/>
              <a:t>所示。创建的表格可以在属性栏中修改表格的行数和列数，还可以将单元格进行合并、拆分等。</a:t>
            </a:r>
            <a:endParaRPr lang="zh-CN" altLang="en-US" sz="1400" dirty="0"/>
          </a:p>
        </p:txBody>
      </p:sp>
      <p:sp>
        <p:nvSpPr>
          <p:cNvPr id="17" name="TextBox 16"/>
          <p:cNvSpPr txBox="1"/>
          <p:nvPr/>
        </p:nvSpPr>
        <p:spPr>
          <a:xfrm>
            <a:off x="854130" y="2351734"/>
            <a:ext cx="6552728" cy="954107"/>
          </a:xfrm>
          <a:prstGeom prst="rect">
            <a:avLst/>
          </a:prstGeom>
          <a:noFill/>
        </p:spPr>
        <p:txBody>
          <a:bodyPr wrap="square" rtlCol="0">
            <a:spAutoFit/>
          </a:bodyPr>
          <a:lstStyle/>
          <a:p>
            <a:r>
              <a:rPr lang="en-US" altLang="zh-CN" sz="1400" dirty="0" smtClean="0"/>
              <a:t>  </a:t>
            </a:r>
            <a:r>
              <a:rPr lang="zh-CN" altLang="zh-CN" sz="1400" dirty="0" smtClean="0"/>
              <a:t>步骤</a:t>
            </a:r>
            <a:r>
              <a:rPr lang="zh-CN" altLang="zh-CN" sz="1400" dirty="0"/>
              <a:t>二：执行“表格＞创建表格”菜单命令，然后会弹出“创建表格”对话框，在对话框中将要创建的表格进行“行数”、“栏数”以及高度、宽度设置好，设置好对话框的各个选项后，单击“确定”按钮，如图</a:t>
            </a:r>
            <a:r>
              <a:rPr lang="en-US" altLang="zh-CN" sz="1400" dirty="0"/>
              <a:t>6-49</a:t>
            </a:r>
            <a:r>
              <a:rPr lang="zh-CN" altLang="zh-CN" sz="1400" dirty="0"/>
              <a:t>所示，即可创建表格，效果如图</a:t>
            </a:r>
            <a:r>
              <a:rPr lang="en-US" altLang="zh-CN" sz="1400" dirty="0"/>
              <a:t>6-50</a:t>
            </a:r>
            <a:r>
              <a:rPr lang="zh-CN" altLang="zh-CN" sz="1400" dirty="0"/>
              <a:t>所示。</a:t>
            </a:r>
            <a:endParaRPr lang="zh-CN" altLang="en-US" sz="1400" dirty="0"/>
          </a:p>
        </p:txBody>
      </p:sp>
      <p:sp>
        <p:nvSpPr>
          <p:cNvPr id="28" name="TextBox 27"/>
          <p:cNvSpPr txBox="1"/>
          <p:nvPr/>
        </p:nvSpPr>
        <p:spPr>
          <a:xfrm>
            <a:off x="854130" y="3445086"/>
            <a:ext cx="6552728" cy="307777"/>
          </a:xfrm>
          <a:prstGeom prst="rect">
            <a:avLst/>
          </a:prstGeom>
          <a:noFill/>
        </p:spPr>
        <p:txBody>
          <a:bodyPr wrap="square" rtlCol="0">
            <a:spAutoFit/>
          </a:bodyPr>
          <a:lstStyle/>
          <a:p>
            <a:r>
              <a:rPr lang="en-US" altLang="zh-CN" sz="1400" dirty="0" smtClean="0"/>
              <a:t>  </a:t>
            </a:r>
            <a:endParaRPr lang="zh-CN" altLang="en-US" sz="1400" dirty="0"/>
          </a:p>
        </p:txBody>
      </p:sp>
      <p:sp>
        <p:nvSpPr>
          <p:cNvPr id="29" name="TextBox 28"/>
          <p:cNvSpPr txBox="1"/>
          <p:nvPr/>
        </p:nvSpPr>
        <p:spPr>
          <a:xfrm>
            <a:off x="854130" y="3275809"/>
            <a:ext cx="6552728" cy="1384995"/>
          </a:xfrm>
          <a:prstGeom prst="rect">
            <a:avLst/>
          </a:prstGeom>
          <a:noFill/>
        </p:spPr>
        <p:txBody>
          <a:bodyPr wrap="square" rtlCol="0">
            <a:spAutoFit/>
          </a:bodyPr>
          <a:lstStyle/>
          <a:p>
            <a:r>
              <a:rPr lang="en-US" altLang="zh-CN" sz="1400" dirty="0" smtClean="0"/>
              <a:t>   </a:t>
            </a:r>
            <a:r>
              <a:rPr lang="zh-CN" altLang="zh-CN" sz="1400" dirty="0" smtClean="0"/>
              <a:t>表格</a:t>
            </a:r>
            <a:r>
              <a:rPr lang="zh-CN" altLang="zh-CN" sz="1400" dirty="0"/>
              <a:t>可以转换为文本，执行“表格＞创建表格”菜单命令，然后会弹出“创建表格”对话框，在对话框中将要创建的表格进行“行数”为</a:t>
            </a:r>
            <a:r>
              <a:rPr lang="en-US" altLang="zh-CN" sz="1400" dirty="0"/>
              <a:t>5</a:t>
            </a:r>
            <a:r>
              <a:rPr lang="zh-CN" altLang="zh-CN" sz="1400" dirty="0"/>
              <a:t>、“栏数”为</a:t>
            </a:r>
            <a:r>
              <a:rPr lang="en-US" altLang="zh-CN" sz="1400" dirty="0"/>
              <a:t>4</a:t>
            </a:r>
            <a:r>
              <a:rPr lang="zh-CN" altLang="zh-CN" sz="1400" dirty="0"/>
              <a:t>、高度</a:t>
            </a:r>
            <a:r>
              <a:rPr lang="en-US" altLang="zh-CN" sz="1400" dirty="0"/>
              <a:t>50mm</a:t>
            </a:r>
            <a:r>
              <a:rPr lang="zh-CN" altLang="zh-CN" sz="1400" dirty="0"/>
              <a:t>、宽度</a:t>
            </a:r>
            <a:r>
              <a:rPr lang="en-US" altLang="zh-CN" sz="1400" dirty="0"/>
              <a:t>60mm</a:t>
            </a:r>
            <a:r>
              <a:rPr lang="zh-CN" altLang="zh-CN" sz="1400" dirty="0"/>
              <a:t>，点击确定如图</a:t>
            </a:r>
            <a:r>
              <a:rPr lang="en-US" altLang="zh-CN" sz="1400" dirty="0"/>
              <a:t>6-51</a:t>
            </a:r>
            <a:r>
              <a:rPr lang="zh-CN" altLang="zh-CN" sz="1400" dirty="0"/>
              <a:t>所示，然后在表格的单元格里输入文本，如图</a:t>
            </a:r>
            <a:r>
              <a:rPr lang="en-US" altLang="zh-CN" sz="1400" dirty="0"/>
              <a:t>6-52</a:t>
            </a:r>
            <a:r>
              <a:rPr lang="zh-CN" altLang="zh-CN" sz="1400" dirty="0"/>
              <a:t>所示，然后选择“表格＞创建表格”菜单命令，弹出“将表格转换为文本”对话框，如图</a:t>
            </a:r>
            <a:r>
              <a:rPr lang="en-US" altLang="zh-CN" sz="1400" dirty="0"/>
              <a:t>6-53</a:t>
            </a:r>
            <a:r>
              <a:rPr lang="zh-CN" altLang="zh-CN" sz="1400" dirty="0"/>
              <a:t>所示，然后根据需要勾选选项，点击确定即可，如图效果如图</a:t>
            </a:r>
            <a:r>
              <a:rPr lang="en-US" altLang="zh-CN" sz="1400" dirty="0"/>
              <a:t>6-54</a:t>
            </a:r>
            <a:r>
              <a:rPr lang="zh-CN" altLang="zh-CN" sz="1400" dirty="0"/>
              <a:t>所示。同样文本也可转换为表格</a:t>
            </a:r>
            <a:r>
              <a:rPr lang="zh-CN" altLang="zh-CN" sz="1400" dirty="0" smtClean="0"/>
              <a:t>。</a:t>
            </a:r>
            <a:endParaRPr lang="zh-CN" altLang="zh-CN" sz="1400" dirty="0"/>
          </a:p>
        </p:txBody>
      </p:sp>
      <p:sp>
        <p:nvSpPr>
          <p:cNvPr id="19" name="Rectangle 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0" name="画布 274"/>
          <p:cNvGrpSpPr>
            <a:grpSpLocks noChangeAspect="1"/>
          </p:cNvGrpSpPr>
          <p:nvPr/>
        </p:nvGrpSpPr>
        <p:grpSpPr bwMode="auto">
          <a:xfrm>
            <a:off x="6459215" y="1180262"/>
            <a:ext cx="2965198" cy="1317469"/>
            <a:chOff x="2360" y="11106"/>
            <a:chExt cx="7200" cy="3198"/>
          </a:xfrm>
        </p:grpSpPr>
        <p:sp>
          <p:nvSpPr>
            <p:cNvPr id="21" name="AutoShape 4"/>
            <p:cNvSpPr>
              <a:spLocks noRot="1" noChangeAspect="1" noChangeArrowheads="1" noTextEdit="1"/>
            </p:cNvSpPr>
            <p:nvPr/>
          </p:nvSpPr>
          <p:spPr bwMode="auto">
            <a:xfrm>
              <a:off x="2360" y="11106"/>
              <a:ext cx="7200" cy="319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文本框 276"/>
            <p:cNvSpPr txBox="1">
              <a:spLocks noChangeArrowheads="1"/>
            </p:cNvSpPr>
            <p:nvPr/>
          </p:nvSpPr>
          <p:spPr bwMode="auto">
            <a:xfrm>
              <a:off x="5419" y="13949"/>
              <a:ext cx="1152" cy="3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6-48</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2050" name="图片 537" descr="6-4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1" y="11106"/>
              <a:ext cx="3308" cy="2822"/>
            </a:xfrm>
            <a:prstGeom prst="rect">
              <a:avLst/>
            </a:prstGeom>
            <a:noFill/>
            <a:extLst>
              <a:ext uri="{909E8E84-426E-40DD-AFC4-6F175D3DCCD1}">
                <a14:hiddenFill xmlns:a14="http://schemas.microsoft.com/office/drawing/2010/main">
                  <a:solidFill>
                    <a:srgbClr val="FFFFFF"/>
                  </a:solidFill>
                </a14:hiddenFill>
              </a:ext>
            </a:extLst>
          </p:spPr>
        </p:pic>
      </p:grpSp>
      <p:sp>
        <p:nvSpPr>
          <p:cNvPr id="23" name="Rectangle 1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4" name="画布 278"/>
          <p:cNvGrpSpPr>
            <a:grpSpLocks noChangeAspect="1"/>
          </p:cNvGrpSpPr>
          <p:nvPr/>
        </p:nvGrpSpPr>
        <p:grpSpPr bwMode="auto">
          <a:xfrm>
            <a:off x="8366564" y="1074076"/>
            <a:ext cx="3906425" cy="1434630"/>
            <a:chOff x="2360" y="7776"/>
            <a:chExt cx="7200" cy="2643"/>
          </a:xfrm>
        </p:grpSpPr>
        <p:sp>
          <p:nvSpPr>
            <p:cNvPr id="25" name="AutoShape 12"/>
            <p:cNvSpPr>
              <a:spLocks noRot="1" noChangeAspect="1" noChangeArrowheads="1" noTextEdit="1"/>
            </p:cNvSpPr>
            <p:nvPr/>
          </p:nvSpPr>
          <p:spPr bwMode="auto">
            <a:xfrm>
              <a:off x="2360" y="7776"/>
              <a:ext cx="7200" cy="264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文本框 280"/>
            <p:cNvSpPr txBox="1">
              <a:spLocks noChangeArrowheads="1"/>
            </p:cNvSpPr>
            <p:nvPr/>
          </p:nvSpPr>
          <p:spPr bwMode="auto">
            <a:xfrm>
              <a:off x="4075" y="10060"/>
              <a:ext cx="1140" cy="37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6-49</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7" name="文本框 283"/>
            <p:cNvSpPr txBox="1">
              <a:spLocks noChangeArrowheads="1"/>
            </p:cNvSpPr>
            <p:nvPr/>
          </p:nvSpPr>
          <p:spPr bwMode="auto">
            <a:xfrm>
              <a:off x="6813" y="10064"/>
              <a:ext cx="1258" cy="37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6-50</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2057" name="图片 540" descr="6-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4" y="7855"/>
              <a:ext cx="1624" cy="2128"/>
            </a:xfrm>
            <a:prstGeom prst="rect">
              <a:avLst/>
            </a:prstGeom>
            <a:noFill/>
            <a:extLst>
              <a:ext uri="{909E8E84-426E-40DD-AFC4-6F175D3DCCD1}">
                <a14:hiddenFill xmlns:a14="http://schemas.microsoft.com/office/drawing/2010/main">
                  <a:solidFill>
                    <a:srgbClr val="FFFFFF"/>
                  </a:solidFill>
                </a14:hiddenFill>
              </a:ext>
            </a:extLst>
          </p:spPr>
        </p:pic>
        <p:pic>
          <p:nvPicPr>
            <p:cNvPr id="2056" name="图片 541" descr="6-4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6" y="8057"/>
              <a:ext cx="2662" cy="1884"/>
            </a:xfrm>
            <a:prstGeom prst="rect">
              <a:avLst/>
            </a:prstGeom>
            <a:noFill/>
            <a:extLst>
              <a:ext uri="{909E8E84-426E-40DD-AFC4-6F175D3DCCD1}">
                <a14:hiddenFill xmlns:a14="http://schemas.microsoft.com/office/drawing/2010/main">
                  <a:solidFill>
                    <a:srgbClr val="FFFFFF"/>
                  </a:solidFill>
                </a14:hiddenFill>
              </a:ext>
            </a:extLst>
          </p:spPr>
        </p:pic>
      </p:grpSp>
      <p:sp>
        <p:nvSpPr>
          <p:cNvPr id="30" name="Rectangle 2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31" name="画布 285"/>
          <p:cNvGrpSpPr>
            <a:grpSpLocks noChangeAspect="1"/>
          </p:cNvGrpSpPr>
          <p:nvPr/>
        </p:nvGrpSpPr>
        <p:grpSpPr bwMode="auto">
          <a:xfrm>
            <a:off x="7838302" y="2686115"/>
            <a:ext cx="3421590" cy="2402982"/>
            <a:chOff x="2360" y="12791"/>
            <a:chExt cx="7200" cy="5525"/>
          </a:xfrm>
        </p:grpSpPr>
        <p:sp>
          <p:nvSpPr>
            <p:cNvPr id="32" name="AutoShape 25"/>
            <p:cNvSpPr>
              <a:spLocks noRot="1" noChangeAspect="1" noChangeArrowheads="1" noTextEdit="1"/>
            </p:cNvSpPr>
            <p:nvPr/>
          </p:nvSpPr>
          <p:spPr bwMode="auto">
            <a:xfrm>
              <a:off x="2360" y="12791"/>
              <a:ext cx="7200" cy="53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文本框 287"/>
            <p:cNvSpPr txBox="1">
              <a:spLocks noChangeArrowheads="1"/>
            </p:cNvSpPr>
            <p:nvPr/>
          </p:nvSpPr>
          <p:spPr bwMode="auto">
            <a:xfrm>
              <a:off x="3644" y="14935"/>
              <a:ext cx="1421" cy="38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6-51</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4" name="文本框 289"/>
            <p:cNvSpPr txBox="1">
              <a:spLocks noChangeArrowheads="1"/>
            </p:cNvSpPr>
            <p:nvPr/>
          </p:nvSpPr>
          <p:spPr bwMode="auto">
            <a:xfrm>
              <a:off x="6965" y="14953"/>
              <a:ext cx="901" cy="4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6-52</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5" name="文本框 292"/>
            <p:cNvSpPr txBox="1">
              <a:spLocks noChangeArrowheads="1"/>
            </p:cNvSpPr>
            <p:nvPr/>
          </p:nvSpPr>
          <p:spPr bwMode="auto">
            <a:xfrm>
              <a:off x="3466" y="17869"/>
              <a:ext cx="1368" cy="4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6-53</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7" name="文本框 293"/>
            <p:cNvSpPr txBox="1">
              <a:spLocks noChangeArrowheads="1"/>
            </p:cNvSpPr>
            <p:nvPr/>
          </p:nvSpPr>
          <p:spPr bwMode="auto">
            <a:xfrm>
              <a:off x="7114" y="17869"/>
              <a:ext cx="1095" cy="4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6-54</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2068" name="图片 543" descr="6-5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86" y="12944"/>
              <a:ext cx="2419" cy="2016"/>
            </a:xfrm>
            <a:prstGeom prst="rect">
              <a:avLst/>
            </a:prstGeom>
            <a:noFill/>
            <a:extLst>
              <a:ext uri="{909E8E84-426E-40DD-AFC4-6F175D3DCCD1}">
                <a14:hiddenFill xmlns:a14="http://schemas.microsoft.com/office/drawing/2010/main">
                  <a:solidFill>
                    <a:srgbClr val="FFFFFF"/>
                  </a:solidFill>
                </a14:hiddenFill>
              </a:ext>
            </a:extLst>
          </p:spPr>
        </p:pic>
        <p:pic>
          <p:nvPicPr>
            <p:cNvPr id="2067" name="图片 544" descr="6-5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94" y="15704"/>
              <a:ext cx="2370" cy="2042"/>
            </a:xfrm>
            <a:prstGeom prst="rect">
              <a:avLst/>
            </a:prstGeom>
            <a:noFill/>
            <a:extLst>
              <a:ext uri="{909E8E84-426E-40DD-AFC4-6F175D3DCCD1}">
                <a14:hiddenFill xmlns:a14="http://schemas.microsoft.com/office/drawing/2010/main">
                  <a:solidFill>
                    <a:srgbClr val="FFFFFF"/>
                  </a:solidFill>
                </a14:hiddenFill>
              </a:ext>
            </a:extLst>
          </p:spPr>
        </p:pic>
        <p:pic>
          <p:nvPicPr>
            <p:cNvPr id="2066" name="图片 545" descr="6-5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045" y="15743"/>
              <a:ext cx="2277" cy="1839"/>
            </a:xfrm>
            <a:prstGeom prst="rect">
              <a:avLst/>
            </a:prstGeom>
            <a:noFill/>
            <a:extLst>
              <a:ext uri="{909E8E84-426E-40DD-AFC4-6F175D3DCCD1}">
                <a14:hiddenFill xmlns:a14="http://schemas.microsoft.com/office/drawing/2010/main">
                  <a:solidFill>
                    <a:srgbClr val="FFFFFF"/>
                  </a:solidFill>
                </a14:hiddenFill>
              </a:ext>
            </a:extLst>
          </p:spPr>
        </p:pic>
        <p:pic>
          <p:nvPicPr>
            <p:cNvPr id="2065" name="图片 546" descr="6-5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964" y="13091"/>
              <a:ext cx="2571" cy="1804"/>
            </a:xfrm>
            <a:prstGeom prst="rect">
              <a:avLst/>
            </a:prstGeom>
            <a:noFill/>
            <a:extLst>
              <a:ext uri="{909E8E84-426E-40DD-AFC4-6F175D3DCCD1}">
                <a14:hiddenFill xmlns:a14="http://schemas.microsoft.com/office/drawing/2010/main">
                  <a:solidFill>
                    <a:srgbClr val="FFFFFF"/>
                  </a:solidFill>
                </a14:hiddenFill>
              </a:ext>
            </a:extLst>
          </p:spPr>
        </p:pic>
      </p:grpSp>
      <p:sp>
        <p:nvSpPr>
          <p:cNvPr id="38" name="TextBox 37"/>
          <p:cNvSpPr txBox="1"/>
          <p:nvPr/>
        </p:nvSpPr>
        <p:spPr>
          <a:xfrm>
            <a:off x="842071" y="4633391"/>
            <a:ext cx="3744936" cy="307777"/>
          </a:xfrm>
          <a:prstGeom prst="rect">
            <a:avLst/>
          </a:prstGeom>
          <a:noFill/>
        </p:spPr>
        <p:txBody>
          <a:bodyPr wrap="none" rtlCol="0">
            <a:spAutoFit/>
          </a:bodyPr>
          <a:lstStyle/>
          <a:p>
            <a:r>
              <a:rPr lang="zh-CN" altLang="zh-CN" sz="1400" dirty="0"/>
              <a:t>“表格工具”单元格属性栏介绍如图</a:t>
            </a:r>
            <a:r>
              <a:rPr lang="en-US" altLang="zh-CN" sz="1400" dirty="0"/>
              <a:t>6-55</a:t>
            </a:r>
            <a:r>
              <a:rPr lang="zh-CN" altLang="zh-CN" sz="1400" dirty="0"/>
              <a:t>所示</a:t>
            </a:r>
            <a:endParaRPr lang="zh-CN" altLang="en-US" sz="1400" dirty="0"/>
          </a:p>
        </p:txBody>
      </p:sp>
      <p:sp>
        <p:nvSpPr>
          <p:cNvPr id="39" name="Rectangle 3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40" name="画布 295"/>
          <p:cNvGrpSpPr>
            <a:grpSpLocks noChangeAspect="1"/>
          </p:cNvGrpSpPr>
          <p:nvPr/>
        </p:nvGrpSpPr>
        <p:grpSpPr bwMode="auto">
          <a:xfrm>
            <a:off x="3633812" y="4524481"/>
            <a:ext cx="5273675" cy="633413"/>
            <a:chOff x="2360" y="7287"/>
            <a:chExt cx="7200" cy="864"/>
          </a:xfrm>
        </p:grpSpPr>
        <p:sp>
          <p:nvSpPr>
            <p:cNvPr id="41" name="AutoShape 35"/>
            <p:cNvSpPr>
              <a:spLocks noRot="1" noChangeAspect="1" noChangeArrowheads="1" noTextEdit="1"/>
            </p:cNvSpPr>
            <p:nvPr/>
          </p:nvSpPr>
          <p:spPr bwMode="auto">
            <a:xfrm>
              <a:off x="2360" y="7287"/>
              <a:ext cx="7200" cy="86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文本框 297"/>
            <p:cNvSpPr txBox="1">
              <a:spLocks noChangeArrowheads="1"/>
            </p:cNvSpPr>
            <p:nvPr/>
          </p:nvSpPr>
          <p:spPr bwMode="auto">
            <a:xfrm>
              <a:off x="4560" y="7726"/>
              <a:ext cx="2356" cy="4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6-55</a:t>
              </a:r>
              <a:endParaRPr kumimoji="0" lang="en-US" altLang="zh-CN" sz="1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2081" name="图片 547" descr="6-5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63" y="7316"/>
              <a:ext cx="4444" cy="431"/>
            </a:xfrm>
            <a:prstGeom prst="rect">
              <a:avLst/>
            </a:prstGeom>
            <a:noFill/>
            <a:extLst>
              <a:ext uri="{909E8E84-426E-40DD-AFC4-6F175D3DCCD1}">
                <a14:hiddenFill xmlns:a14="http://schemas.microsoft.com/office/drawing/2010/main">
                  <a:solidFill>
                    <a:srgbClr val="FFFFFF"/>
                  </a:solidFill>
                </a14:hiddenFill>
              </a:ext>
            </a:extLst>
          </p:spPr>
        </p:pic>
      </p:grpSp>
      <p:sp>
        <p:nvSpPr>
          <p:cNvPr id="43" name="TextBox 42"/>
          <p:cNvSpPr txBox="1"/>
          <p:nvPr/>
        </p:nvSpPr>
        <p:spPr>
          <a:xfrm>
            <a:off x="861512" y="5158878"/>
            <a:ext cx="6109365" cy="1169551"/>
          </a:xfrm>
          <a:prstGeom prst="rect">
            <a:avLst/>
          </a:prstGeom>
          <a:noFill/>
        </p:spPr>
        <p:txBody>
          <a:bodyPr wrap="none" rtlCol="0">
            <a:spAutoFit/>
          </a:bodyPr>
          <a:lstStyle/>
          <a:p>
            <a:r>
              <a:rPr lang="zh-CN" altLang="zh-CN" sz="1400" b="1" dirty="0">
                <a:solidFill>
                  <a:srgbClr val="FF0000"/>
                </a:solidFill>
              </a:rPr>
              <a:t>页面边距</a:t>
            </a:r>
            <a:r>
              <a:rPr lang="zh-CN" altLang="zh-CN" sz="1400" b="1" dirty="0"/>
              <a:t>：</a:t>
            </a:r>
            <a:r>
              <a:rPr lang="zh-CN" altLang="zh-CN" sz="1400" dirty="0"/>
              <a:t>指定所有单元格内的文字到</a:t>
            </a:r>
            <a:r>
              <a:rPr lang="en-US" altLang="zh-CN" sz="1400" dirty="0"/>
              <a:t>4</a:t>
            </a:r>
            <a:r>
              <a:rPr lang="zh-CN" altLang="zh-CN" sz="1400" dirty="0"/>
              <a:t>个边的距离。</a:t>
            </a:r>
          </a:p>
          <a:p>
            <a:r>
              <a:rPr lang="zh-CN" altLang="zh-CN" sz="1400" b="1" dirty="0">
                <a:solidFill>
                  <a:srgbClr val="FF0000"/>
                </a:solidFill>
              </a:rPr>
              <a:t>合并单元格</a:t>
            </a:r>
            <a:r>
              <a:rPr lang="zh-CN" altLang="zh-CN" sz="1400" b="1" dirty="0"/>
              <a:t>：</a:t>
            </a:r>
            <a:r>
              <a:rPr lang="zh-CN" altLang="zh-CN" sz="1400" dirty="0"/>
              <a:t>可以将所有的单元格合并为一个单元格。</a:t>
            </a:r>
          </a:p>
          <a:p>
            <a:r>
              <a:rPr lang="zh-CN" altLang="zh-CN" sz="1400" b="1" dirty="0">
                <a:solidFill>
                  <a:srgbClr val="FF0000"/>
                </a:solidFill>
              </a:rPr>
              <a:t>水平拆分单元格</a:t>
            </a:r>
            <a:r>
              <a:rPr lang="zh-CN" altLang="zh-CN" sz="1400" b="1" dirty="0"/>
              <a:t>：</a:t>
            </a:r>
            <a:r>
              <a:rPr lang="zh-CN" altLang="zh-CN" sz="1400" dirty="0"/>
              <a:t>按照对话框中设置的行数进行水平拆分所选中的单元格。</a:t>
            </a:r>
          </a:p>
          <a:p>
            <a:r>
              <a:rPr lang="zh-CN" altLang="zh-CN" sz="1400" b="1" dirty="0">
                <a:solidFill>
                  <a:srgbClr val="FF0000"/>
                </a:solidFill>
              </a:rPr>
              <a:t>垂直拆分单元格</a:t>
            </a:r>
            <a:r>
              <a:rPr lang="zh-CN" altLang="zh-CN" sz="1400" b="1" dirty="0"/>
              <a:t>：</a:t>
            </a:r>
            <a:r>
              <a:rPr lang="zh-CN" altLang="zh-CN" sz="1400" dirty="0"/>
              <a:t>按照对话框中设置的行数进行垂直拆分所选中的单元格。</a:t>
            </a:r>
          </a:p>
          <a:p>
            <a:r>
              <a:rPr lang="zh-CN" altLang="zh-CN" sz="1400" b="1" dirty="0">
                <a:solidFill>
                  <a:srgbClr val="FF0000"/>
                </a:solidFill>
              </a:rPr>
              <a:t>撤销合并</a:t>
            </a:r>
            <a:r>
              <a:rPr lang="zh-CN" altLang="zh-CN" sz="1400" b="1" dirty="0"/>
              <a:t>：</a:t>
            </a:r>
            <a:r>
              <a:rPr lang="zh-CN" altLang="zh-CN" sz="1400" dirty="0"/>
              <a:t>可以将当前单元格还原为没有合并之前的状态。</a:t>
            </a:r>
            <a:endParaRPr lang="zh-CN" altLang="en-US" sz="1400" dirty="0"/>
          </a:p>
        </p:txBody>
      </p:sp>
    </p:spTree>
    <p:extLst>
      <p:ext uri="{BB962C8B-B14F-4D97-AF65-F5344CB8AC3E}">
        <p14:creationId xmlns:p14="http://schemas.microsoft.com/office/powerpoint/2010/main" val="9308679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项目六</a:t>
            </a:r>
            <a:endParaRPr lang="zh-CN" altLang="en-US" b="1" dirty="0">
              <a:solidFill>
                <a:schemeClr val="bg1"/>
              </a:solidFill>
            </a:endParaRPr>
          </a:p>
        </p:txBody>
      </p:sp>
      <p:sp>
        <p:nvSpPr>
          <p:cNvPr id="6" name="矩形 5"/>
          <p:cNvSpPr/>
          <p:nvPr/>
        </p:nvSpPr>
        <p:spPr>
          <a:xfrm>
            <a:off x="1946303" y="285021"/>
            <a:ext cx="1114409" cy="369332"/>
          </a:xfrm>
          <a:prstGeom prst="rect">
            <a:avLst/>
          </a:prstGeom>
        </p:spPr>
        <p:txBody>
          <a:bodyPr wrap="none">
            <a:spAutoFit/>
          </a:bodyPr>
          <a:lstStyle/>
          <a:p>
            <a:pPr algn="ctr"/>
            <a:r>
              <a:rPr lang="zh-CN" altLang="en-US" b="1" dirty="0" smtClean="0"/>
              <a:t>编辑文本</a:t>
            </a:r>
            <a:endParaRPr lang="zh-CN" altLang="zh-CN" b="1" dirty="0"/>
          </a:p>
        </p:txBody>
      </p:sp>
      <p:sp>
        <p:nvSpPr>
          <p:cNvPr id="7" name="对角圆角矩形 6"/>
          <p:cNvSpPr/>
          <p:nvPr/>
        </p:nvSpPr>
        <p:spPr>
          <a:xfrm>
            <a:off x="8907487" y="235680"/>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tx1">
                    <a:lumMod val="65000"/>
                    <a:lumOff val="35000"/>
                  </a:schemeClr>
                </a:solidFill>
                <a:latin typeface="微软雅黑" pitchFamily="34" charset="-122"/>
                <a:ea typeface="微软雅黑" pitchFamily="34" charset="-122"/>
              </a:rPr>
              <a:t>制作酒水单</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793662" y="1040465"/>
            <a:ext cx="1855334" cy="369332"/>
          </a:xfrm>
          <a:prstGeom prst="rect">
            <a:avLst/>
          </a:prstGeom>
          <a:noFill/>
        </p:spPr>
        <p:txBody>
          <a:bodyPr wrap="square" rtlCol="0">
            <a:spAutoFit/>
          </a:bodyPr>
          <a:lstStyle/>
          <a:p>
            <a:pPr>
              <a:spcAft>
                <a:spcPts val="2400"/>
              </a:spcAft>
            </a:pPr>
            <a:r>
              <a:rPr lang="en-US" altLang="zh-CN" dirty="0" smtClean="0"/>
              <a:t> </a:t>
            </a:r>
            <a:r>
              <a:rPr lang="zh-CN" altLang="en-US" dirty="0" smtClean="0"/>
              <a:t>二、</a:t>
            </a:r>
            <a:r>
              <a:rPr lang="en-US" altLang="zh-CN" dirty="0" smtClean="0"/>
              <a:t> </a:t>
            </a:r>
            <a:r>
              <a:rPr lang="zh-CN" altLang="en-US" dirty="0"/>
              <a:t>知识</a:t>
            </a:r>
            <a:r>
              <a:rPr lang="zh-CN" altLang="en-US" dirty="0" smtClean="0"/>
              <a:t>储备</a:t>
            </a:r>
            <a:r>
              <a:rPr lang="en-US" altLang="zh-CN" dirty="0" smtClean="0"/>
              <a:t>(3)</a:t>
            </a:r>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制作咖啡宣传单</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05574" y="321895"/>
            <a:ext cx="748923" cy="261610"/>
          </a:xfrm>
          <a:prstGeom prst="rect">
            <a:avLst/>
          </a:prstGeom>
          <a:noFill/>
        </p:spPr>
        <p:txBody>
          <a:bodyPr wrap="none" rtlCol="0">
            <a:spAutoFit/>
          </a:bodyPr>
          <a:lstStyle/>
          <a:p>
            <a:r>
              <a:rPr lang="zh-CN" altLang="en-US" sz="1100" b="1" dirty="0" smtClean="0">
                <a:latin typeface="微软雅黑" panose="020B0503020204020204" pitchFamily="34" charset="-122"/>
                <a:ea typeface="微软雅黑" panose="020B0503020204020204" pitchFamily="34" charset="-122"/>
              </a:rPr>
              <a:t>制作挂历</a:t>
            </a:r>
            <a:endParaRPr lang="zh-CN" altLang="en-US" sz="1100" b="1" dirty="0">
              <a:latin typeface="微软雅黑" panose="020B0503020204020204" pitchFamily="34" charset="-122"/>
              <a:ea typeface="微软雅黑" panose="020B0503020204020204" pitchFamily="34" charset="-122"/>
            </a:endParaRPr>
          </a:p>
        </p:txBody>
      </p:sp>
      <p:sp>
        <p:nvSpPr>
          <p:cNvPr id="11"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8" name="TextBox 27"/>
          <p:cNvSpPr txBox="1"/>
          <p:nvPr/>
        </p:nvSpPr>
        <p:spPr>
          <a:xfrm>
            <a:off x="854130" y="3445086"/>
            <a:ext cx="6552728" cy="307777"/>
          </a:xfrm>
          <a:prstGeom prst="rect">
            <a:avLst/>
          </a:prstGeom>
          <a:noFill/>
        </p:spPr>
        <p:txBody>
          <a:bodyPr wrap="square" rtlCol="0">
            <a:spAutoFit/>
          </a:bodyPr>
          <a:lstStyle/>
          <a:p>
            <a:r>
              <a:rPr lang="en-US" altLang="zh-CN" sz="1400" dirty="0" smtClean="0"/>
              <a:t>  </a:t>
            </a:r>
            <a:endParaRPr lang="zh-CN" altLang="en-US" sz="1400" dirty="0"/>
          </a:p>
        </p:txBody>
      </p:sp>
      <p:sp>
        <p:nvSpPr>
          <p:cNvPr id="19" name="Rectangle 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3" name="Rectangle 1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0" name="Rectangle 2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9" name="Rectangle 3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TextBox 9"/>
          <p:cNvSpPr txBox="1"/>
          <p:nvPr/>
        </p:nvSpPr>
        <p:spPr>
          <a:xfrm>
            <a:off x="1058615" y="1628800"/>
            <a:ext cx="7477293" cy="1600438"/>
          </a:xfrm>
          <a:prstGeom prst="rect">
            <a:avLst/>
          </a:prstGeom>
          <a:noFill/>
        </p:spPr>
        <p:txBody>
          <a:bodyPr wrap="square" rtlCol="0">
            <a:spAutoFit/>
          </a:bodyPr>
          <a:lstStyle/>
          <a:p>
            <a:r>
              <a:rPr lang="zh-CN" altLang="zh-CN" sz="1400" b="1" dirty="0">
                <a:solidFill>
                  <a:srgbClr val="FF0000"/>
                </a:solidFill>
              </a:rPr>
              <a:t>形状工具调整</a:t>
            </a:r>
            <a:r>
              <a:rPr lang="zh-CN" altLang="zh-CN" sz="1400" b="1" dirty="0" smtClean="0">
                <a:solidFill>
                  <a:srgbClr val="FF0000"/>
                </a:solidFill>
              </a:rPr>
              <a:t>文本</a:t>
            </a:r>
            <a:endParaRPr lang="en-US" altLang="zh-CN" sz="1400" b="1" dirty="0" smtClean="0">
              <a:solidFill>
                <a:srgbClr val="FF0000"/>
              </a:solidFill>
            </a:endParaRPr>
          </a:p>
          <a:p>
            <a:endParaRPr lang="zh-CN" altLang="zh-CN" sz="1400" b="1" dirty="0">
              <a:solidFill>
                <a:srgbClr val="FF0000"/>
              </a:solidFill>
            </a:endParaRPr>
          </a:p>
          <a:p>
            <a:r>
              <a:rPr lang="en-US" altLang="zh-CN" sz="1400" dirty="0" smtClean="0"/>
              <a:t>      </a:t>
            </a:r>
            <a:r>
              <a:rPr lang="zh-CN" altLang="zh-CN" sz="1400" dirty="0" smtClean="0"/>
              <a:t>使用</a:t>
            </a:r>
            <a:r>
              <a:rPr lang="zh-CN" altLang="zh-CN" sz="1400" dirty="0"/>
              <a:t>“形状工具”选中文本后，每个文字的左下角都会出现一个白色小方块，该小方块称之为“字元控制点”。使用鼠标单机左键或者按住左键不放拖动框选的这些“字元控制点”，使其呈黑色选中状态，即可在属性栏上对所选字元进行旋转、缩放、和颜色改变等操作。如果拖动文本对象右下角的水平间距箭头，可以按比例更改字符间的间距，如果拖动文本对象左下角的垂直间距箭头，可以按比例更改行距。</a:t>
            </a:r>
            <a:endParaRPr lang="zh-CN" altLang="en-US" sz="1400" dirty="0"/>
          </a:p>
        </p:txBody>
      </p:sp>
    </p:spTree>
    <p:extLst>
      <p:ext uri="{BB962C8B-B14F-4D97-AF65-F5344CB8AC3E}">
        <p14:creationId xmlns:p14="http://schemas.microsoft.com/office/powerpoint/2010/main" val="28811920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项目六</a:t>
            </a:r>
            <a:endParaRPr lang="zh-CN" altLang="en-US" b="1" dirty="0">
              <a:solidFill>
                <a:schemeClr val="bg1"/>
              </a:solidFill>
            </a:endParaRPr>
          </a:p>
        </p:txBody>
      </p:sp>
      <p:sp>
        <p:nvSpPr>
          <p:cNvPr id="6" name="矩形 5"/>
          <p:cNvSpPr/>
          <p:nvPr/>
        </p:nvSpPr>
        <p:spPr>
          <a:xfrm>
            <a:off x="1946303" y="285021"/>
            <a:ext cx="1114409" cy="369332"/>
          </a:xfrm>
          <a:prstGeom prst="rect">
            <a:avLst/>
          </a:prstGeom>
        </p:spPr>
        <p:txBody>
          <a:bodyPr wrap="none">
            <a:spAutoFit/>
          </a:bodyPr>
          <a:lstStyle/>
          <a:p>
            <a:pPr algn="ctr"/>
            <a:r>
              <a:rPr lang="zh-CN" altLang="en-US" b="1" dirty="0" smtClean="0"/>
              <a:t>编辑文本</a:t>
            </a:r>
            <a:endParaRPr lang="zh-CN" altLang="zh-CN" b="1" dirty="0"/>
          </a:p>
        </p:txBody>
      </p:sp>
      <p:sp>
        <p:nvSpPr>
          <p:cNvPr id="7" name="对角圆角矩形 6"/>
          <p:cNvSpPr/>
          <p:nvPr/>
        </p:nvSpPr>
        <p:spPr>
          <a:xfrm>
            <a:off x="8907487" y="235680"/>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tx1">
                    <a:lumMod val="65000"/>
                    <a:lumOff val="35000"/>
                  </a:schemeClr>
                </a:solidFill>
                <a:latin typeface="微软雅黑" pitchFamily="34" charset="-122"/>
                <a:ea typeface="微软雅黑" pitchFamily="34" charset="-122"/>
              </a:rPr>
              <a:t>制作酒水单</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715449" y="908720"/>
            <a:ext cx="1855334" cy="369332"/>
          </a:xfrm>
          <a:prstGeom prst="rect">
            <a:avLst/>
          </a:prstGeom>
          <a:noFill/>
        </p:spPr>
        <p:txBody>
          <a:bodyPr wrap="square" rtlCol="0">
            <a:spAutoFit/>
          </a:bodyPr>
          <a:lstStyle/>
          <a:p>
            <a:pPr>
              <a:spcAft>
                <a:spcPts val="2400"/>
              </a:spcAft>
            </a:pPr>
            <a:r>
              <a:rPr lang="en-US" altLang="zh-CN" dirty="0" smtClean="0"/>
              <a:t> </a:t>
            </a:r>
            <a:r>
              <a:rPr lang="zh-CN" altLang="en-US" dirty="0" smtClean="0"/>
              <a:t>三、任务实现</a:t>
            </a:r>
            <a:endParaRPr lang="en-US" altLang="zh-CN" dirty="0" smtClean="0"/>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制作咖啡宣传单</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05574" y="321895"/>
            <a:ext cx="748923" cy="261610"/>
          </a:xfrm>
          <a:prstGeom prst="rect">
            <a:avLst/>
          </a:prstGeom>
          <a:noFill/>
        </p:spPr>
        <p:txBody>
          <a:bodyPr wrap="none" rtlCol="0">
            <a:spAutoFit/>
          </a:bodyPr>
          <a:lstStyle/>
          <a:p>
            <a:r>
              <a:rPr lang="zh-CN" altLang="en-US" sz="1100" b="1" dirty="0" smtClean="0">
                <a:latin typeface="微软雅黑" panose="020B0503020204020204" pitchFamily="34" charset="-122"/>
                <a:ea typeface="微软雅黑" panose="020B0503020204020204" pitchFamily="34" charset="-122"/>
              </a:rPr>
              <a:t>制作挂历</a:t>
            </a:r>
            <a:endParaRPr lang="zh-CN" altLang="en-US" sz="1100" b="1" dirty="0">
              <a:latin typeface="微软雅黑" panose="020B0503020204020204" pitchFamily="34" charset="-122"/>
              <a:ea typeface="微软雅黑" panose="020B0503020204020204" pitchFamily="34" charset="-122"/>
            </a:endParaRPr>
          </a:p>
        </p:txBody>
      </p:sp>
      <p:sp>
        <p:nvSpPr>
          <p:cNvPr id="11"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8" name="TextBox 27"/>
          <p:cNvSpPr txBox="1"/>
          <p:nvPr/>
        </p:nvSpPr>
        <p:spPr>
          <a:xfrm>
            <a:off x="854130" y="3445086"/>
            <a:ext cx="6552728" cy="307777"/>
          </a:xfrm>
          <a:prstGeom prst="rect">
            <a:avLst/>
          </a:prstGeom>
          <a:noFill/>
        </p:spPr>
        <p:txBody>
          <a:bodyPr wrap="square" rtlCol="0">
            <a:spAutoFit/>
          </a:bodyPr>
          <a:lstStyle/>
          <a:p>
            <a:r>
              <a:rPr lang="en-US" altLang="zh-CN" sz="1400" dirty="0" smtClean="0"/>
              <a:t>  </a:t>
            </a:r>
            <a:endParaRPr lang="zh-CN" altLang="en-US" sz="1400" dirty="0"/>
          </a:p>
        </p:txBody>
      </p:sp>
      <p:sp>
        <p:nvSpPr>
          <p:cNvPr id="19" name="Rectangle 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3" name="Rectangle 1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0" name="Rectangle 2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9" name="Rectangle 3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11"/>
          <p:cNvSpPr txBox="1"/>
          <p:nvPr/>
        </p:nvSpPr>
        <p:spPr>
          <a:xfrm>
            <a:off x="626567" y="1482049"/>
            <a:ext cx="5494885" cy="3973845"/>
          </a:xfrm>
          <a:prstGeom prst="rect">
            <a:avLst/>
          </a:prstGeom>
          <a:noFill/>
        </p:spPr>
        <p:txBody>
          <a:bodyPr wrap="square" rtlCol="0">
            <a:spAutoFit/>
          </a:bodyPr>
          <a:lstStyle/>
          <a:p>
            <a:pPr>
              <a:lnSpc>
                <a:spcPts val="1900"/>
              </a:lnSpc>
            </a:pPr>
            <a:r>
              <a:rPr lang="zh-CN" altLang="zh-CN" sz="1400" dirty="0"/>
              <a:t>【</a:t>
            </a:r>
            <a:r>
              <a:rPr lang="en-US" altLang="zh-CN" sz="1400" dirty="0"/>
              <a:t>Step01</a:t>
            </a:r>
            <a:r>
              <a:rPr lang="zh-CN" altLang="zh-CN" sz="1400" dirty="0"/>
              <a:t>】新建空白文档。设置文档名称为“挂历”，设置页面大小“宽”为</a:t>
            </a:r>
            <a:r>
              <a:rPr lang="en-US" altLang="zh-CN" sz="1400" dirty="0"/>
              <a:t>210mm</a:t>
            </a:r>
            <a:r>
              <a:rPr lang="zh-CN" altLang="zh-CN" sz="1400" dirty="0"/>
              <a:t>、“高”为</a:t>
            </a:r>
            <a:r>
              <a:rPr lang="en-US" altLang="zh-CN" sz="1400" dirty="0"/>
              <a:t>230mm</a:t>
            </a:r>
            <a:r>
              <a:rPr lang="zh-CN" altLang="zh-CN" sz="1400" dirty="0"/>
              <a:t>。</a:t>
            </a:r>
          </a:p>
          <a:p>
            <a:pPr>
              <a:lnSpc>
                <a:spcPts val="1900"/>
              </a:lnSpc>
            </a:pPr>
            <a:r>
              <a:rPr lang="zh-CN" altLang="zh-CN" sz="1400" dirty="0"/>
              <a:t>【</a:t>
            </a:r>
            <a:r>
              <a:rPr lang="en-US" altLang="zh-CN" sz="1400" dirty="0"/>
              <a:t>Step02</a:t>
            </a:r>
            <a:r>
              <a:rPr lang="zh-CN" altLang="zh-CN" sz="1400" dirty="0"/>
              <a:t>】选择左侧工具栏“矩形工具”创建一个与页面等同大小的然后填充颜色为（</a:t>
            </a:r>
            <a:r>
              <a:rPr lang="en-US" altLang="zh-CN" sz="1400" dirty="0"/>
              <a:t>C</a:t>
            </a:r>
            <a:r>
              <a:rPr lang="zh-CN" altLang="zh-CN" sz="1400" dirty="0"/>
              <a:t>：</a:t>
            </a:r>
            <a:r>
              <a:rPr lang="en-US" altLang="zh-CN" sz="1400" dirty="0"/>
              <a:t>0,M:0,Y:0,K:20,</a:t>
            </a:r>
            <a:r>
              <a:rPr lang="zh-CN" altLang="zh-CN" sz="1400" dirty="0"/>
              <a:t>）然后去掉轮廓，如图</a:t>
            </a:r>
            <a:r>
              <a:rPr lang="en-US" altLang="zh-CN" sz="1400" dirty="0"/>
              <a:t>6-56</a:t>
            </a:r>
            <a:r>
              <a:rPr lang="zh-CN" altLang="zh-CN" sz="1400" dirty="0"/>
              <a:t>所示。</a:t>
            </a:r>
          </a:p>
          <a:p>
            <a:pPr>
              <a:lnSpc>
                <a:spcPts val="1900"/>
              </a:lnSpc>
            </a:pPr>
            <a:r>
              <a:rPr lang="zh-CN" altLang="zh-CN" sz="1400" dirty="0"/>
              <a:t>【</a:t>
            </a:r>
            <a:r>
              <a:rPr lang="en-US" altLang="zh-CN" sz="1400" dirty="0"/>
              <a:t>Step03</a:t>
            </a:r>
            <a:r>
              <a:rPr lang="zh-CN" altLang="zh-CN" sz="1400" dirty="0"/>
              <a:t>】导入素材文件“”调整合适大小放置文本左侧。如图</a:t>
            </a:r>
            <a:r>
              <a:rPr lang="en-US" altLang="zh-CN" sz="1400" dirty="0"/>
              <a:t>6-57</a:t>
            </a:r>
            <a:r>
              <a:rPr lang="zh-CN" altLang="zh-CN" sz="1400" dirty="0"/>
              <a:t>所示</a:t>
            </a:r>
            <a:r>
              <a:rPr lang="zh-CN" altLang="zh-CN" sz="1400" dirty="0" smtClean="0"/>
              <a:t>。</a:t>
            </a:r>
            <a:endParaRPr lang="en-US" altLang="zh-CN" sz="1400" dirty="0" smtClean="0"/>
          </a:p>
          <a:p>
            <a:pPr>
              <a:lnSpc>
                <a:spcPts val="1900"/>
              </a:lnSpc>
            </a:pPr>
            <a:r>
              <a:rPr lang="zh-CN" altLang="zh-CN" sz="1400" dirty="0"/>
              <a:t>【</a:t>
            </a:r>
            <a:r>
              <a:rPr lang="en-US" altLang="zh-CN" sz="1400" dirty="0"/>
              <a:t>Step04</a:t>
            </a:r>
            <a:r>
              <a:rPr lang="zh-CN" altLang="zh-CN" sz="1400" dirty="0"/>
              <a:t>】导入素材文件“”调整合适大小放置文本右侧。如图</a:t>
            </a:r>
            <a:r>
              <a:rPr lang="en-US" altLang="zh-CN" sz="1400" dirty="0"/>
              <a:t>6-58</a:t>
            </a:r>
            <a:r>
              <a:rPr lang="zh-CN" altLang="zh-CN" sz="1400" dirty="0"/>
              <a:t>所示。</a:t>
            </a:r>
          </a:p>
          <a:p>
            <a:pPr>
              <a:lnSpc>
                <a:spcPts val="1900"/>
              </a:lnSpc>
            </a:pPr>
            <a:r>
              <a:rPr lang="zh-CN" altLang="zh-CN" sz="1400" dirty="0"/>
              <a:t>【</a:t>
            </a:r>
            <a:r>
              <a:rPr lang="en-US" altLang="zh-CN" sz="1400" dirty="0"/>
              <a:t>Step05</a:t>
            </a:r>
            <a:r>
              <a:rPr lang="zh-CN" altLang="zh-CN" sz="1400" dirty="0"/>
              <a:t>】使用文本工具输入段落文本，在属性栏上设置字体为“黑体”在设置第一行文本的“字体大小”为</a:t>
            </a:r>
            <a:r>
              <a:rPr lang="en-US" altLang="zh-CN" sz="1400" dirty="0"/>
              <a:t>19pt,</a:t>
            </a:r>
            <a:r>
              <a:rPr lang="zh-CN" altLang="zh-CN" sz="1400" dirty="0"/>
              <a:t>第二行文本的“字体大小”为</a:t>
            </a:r>
            <a:r>
              <a:rPr lang="en-US" altLang="zh-CN" sz="1400" dirty="0"/>
              <a:t>14pt,</a:t>
            </a:r>
            <a:r>
              <a:rPr lang="zh-CN" altLang="zh-CN" sz="1400" dirty="0"/>
              <a:t>然后填充第一列文本为红色，效果如图</a:t>
            </a:r>
            <a:r>
              <a:rPr lang="en-US" altLang="zh-CN" sz="1400" dirty="0"/>
              <a:t>6-59</a:t>
            </a:r>
            <a:r>
              <a:rPr lang="zh-CN" altLang="zh-CN" sz="1400" dirty="0"/>
              <a:t>所示。</a:t>
            </a:r>
          </a:p>
          <a:p>
            <a:pPr>
              <a:lnSpc>
                <a:spcPts val="1900"/>
              </a:lnSpc>
            </a:pPr>
            <a:r>
              <a:rPr lang="zh-CN" altLang="zh-CN" sz="1400" dirty="0"/>
              <a:t>【</a:t>
            </a:r>
            <a:r>
              <a:rPr lang="en-US" altLang="zh-CN" sz="1400" dirty="0"/>
              <a:t>Step06</a:t>
            </a:r>
            <a:r>
              <a:rPr lang="zh-CN" altLang="zh-CN" sz="1400" dirty="0"/>
              <a:t>】选中全部文本，然后执行“表格</a:t>
            </a:r>
            <a:r>
              <a:rPr lang="en-US" altLang="zh-CN" sz="1400" dirty="0"/>
              <a:t>&gt;</a:t>
            </a:r>
            <a:r>
              <a:rPr lang="zh-CN" altLang="zh-CN" sz="1400" dirty="0"/>
              <a:t>文本转换为表格”命令，弹出对话框后，勾选“制表位”选项，然后点击“确定”，如图</a:t>
            </a:r>
            <a:r>
              <a:rPr lang="en-US" altLang="zh-CN" sz="1400" dirty="0"/>
              <a:t>6-60</a:t>
            </a:r>
            <a:r>
              <a:rPr lang="zh-CN" altLang="zh-CN" sz="1400" dirty="0"/>
              <a:t>所示。转换后的表格如图</a:t>
            </a:r>
            <a:r>
              <a:rPr lang="en-US" altLang="zh-CN" sz="1400" dirty="0"/>
              <a:t>6-61</a:t>
            </a:r>
            <a:r>
              <a:rPr lang="zh-CN" altLang="zh-CN" sz="1400" dirty="0"/>
              <a:t>所示</a:t>
            </a:r>
            <a:r>
              <a:rPr lang="zh-CN" altLang="zh-CN" sz="1400" dirty="0" smtClean="0"/>
              <a:t>。</a:t>
            </a:r>
            <a:endParaRPr lang="en-US" altLang="zh-CN" sz="1400" dirty="0" smtClean="0"/>
          </a:p>
          <a:p>
            <a:pPr>
              <a:lnSpc>
                <a:spcPts val="1900"/>
              </a:lnSpc>
            </a:pPr>
            <a:r>
              <a:rPr lang="zh-CN" altLang="zh-CN" sz="1400" dirty="0"/>
              <a:t>【</a:t>
            </a:r>
            <a:r>
              <a:rPr lang="en-US" altLang="zh-CN" sz="1400" dirty="0"/>
              <a:t>Step07</a:t>
            </a:r>
            <a:r>
              <a:rPr lang="zh-CN" altLang="zh-CN" sz="1400" dirty="0"/>
              <a:t>】使用“表格工具”选中第一行单元格，然后在属性栏点击“合并单元格”效果如图</a:t>
            </a:r>
            <a:r>
              <a:rPr lang="en-US" altLang="zh-CN" sz="1400" dirty="0"/>
              <a:t>6-62</a:t>
            </a:r>
            <a:r>
              <a:rPr lang="zh-CN" altLang="zh-CN" sz="1400" dirty="0"/>
              <a:t>所示</a:t>
            </a:r>
            <a:r>
              <a:rPr lang="zh-CN" altLang="zh-CN" sz="1400" dirty="0" smtClean="0"/>
              <a:t>。</a:t>
            </a:r>
            <a:endParaRPr lang="zh-CN" altLang="zh-CN" sz="1400" dirty="0"/>
          </a:p>
        </p:txBody>
      </p:sp>
      <p:sp>
        <p:nvSpPr>
          <p:cNvPr id="13"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4" name="画布 299"/>
          <p:cNvGrpSpPr>
            <a:grpSpLocks noChangeAspect="1"/>
          </p:cNvGrpSpPr>
          <p:nvPr/>
        </p:nvGrpSpPr>
        <p:grpSpPr bwMode="auto">
          <a:xfrm>
            <a:off x="5003835" y="927851"/>
            <a:ext cx="4201739" cy="1826023"/>
            <a:chOff x="2654" y="2480"/>
            <a:chExt cx="7020" cy="3538"/>
          </a:xfrm>
        </p:grpSpPr>
        <p:sp>
          <p:nvSpPr>
            <p:cNvPr id="15" name="AutoShape 6"/>
            <p:cNvSpPr>
              <a:spLocks noRot="1" noChangeAspect="1" noChangeArrowheads="1" noTextEdit="1"/>
            </p:cNvSpPr>
            <p:nvPr/>
          </p:nvSpPr>
          <p:spPr bwMode="auto">
            <a:xfrm>
              <a:off x="2654" y="2480"/>
              <a:ext cx="7020" cy="35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文本框 302"/>
            <p:cNvSpPr txBox="1">
              <a:spLocks noChangeArrowheads="1"/>
            </p:cNvSpPr>
            <p:nvPr/>
          </p:nvSpPr>
          <p:spPr bwMode="auto">
            <a:xfrm>
              <a:off x="5224" y="5584"/>
              <a:ext cx="1402" cy="43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6-56</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3076" name="图片 550" descr="6-5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9" y="2676"/>
              <a:ext cx="2584" cy="2885"/>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Rectangle 1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8" name="画布 304"/>
          <p:cNvGrpSpPr>
            <a:grpSpLocks noChangeAspect="1"/>
          </p:cNvGrpSpPr>
          <p:nvPr/>
        </p:nvGrpSpPr>
        <p:grpSpPr bwMode="auto">
          <a:xfrm>
            <a:off x="6757486" y="899738"/>
            <a:ext cx="3960440" cy="1931170"/>
            <a:chOff x="2220" y="6897"/>
            <a:chExt cx="7065" cy="3444"/>
          </a:xfrm>
        </p:grpSpPr>
        <p:sp>
          <p:nvSpPr>
            <p:cNvPr id="20" name="AutoShape 12"/>
            <p:cNvSpPr>
              <a:spLocks noRot="1" noChangeAspect="1" noChangeArrowheads="1" noTextEdit="1"/>
            </p:cNvSpPr>
            <p:nvPr/>
          </p:nvSpPr>
          <p:spPr bwMode="auto">
            <a:xfrm>
              <a:off x="2220" y="6897"/>
              <a:ext cx="7065" cy="3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文本框 306"/>
            <p:cNvSpPr txBox="1">
              <a:spLocks noChangeArrowheads="1"/>
            </p:cNvSpPr>
            <p:nvPr/>
          </p:nvSpPr>
          <p:spPr bwMode="auto">
            <a:xfrm>
              <a:off x="5259" y="9897"/>
              <a:ext cx="1603" cy="3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6-57</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3082" name="图片 551" descr="6-5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38" y="7158"/>
              <a:ext cx="2610" cy="2855"/>
            </a:xfrm>
            <a:prstGeom prst="rect">
              <a:avLst/>
            </a:prstGeom>
            <a:noFill/>
            <a:extLst>
              <a:ext uri="{909E8E84-426E-40DD-AFC4-6F175D3DCCD1}">
                <a14:hiddenFill xmlns:a14="http://schemas.microsoft.com/office/drawing/2010/main">
                  <a:solidFill>
                    <a:srgbClr val="FFFFFF"/>
                  </a:solidFill>
                </a14:hiddenFill>
              </a:ext>
            </a:extLst>
          </p:spPr>
        </p:pic>
      </p:grpSp>
      <p:sp>
        <p:nvSpPr>
          <p:cNvPr id="22" name="Rectangle 19"/>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4" name="画布 308"/>
          <p:cNvGrpSpPr>
            <a:grpSpLocks noChangeAspect="1"/>
          </p:cNvGrpSpPr>
          <p:nvPr/>
        </p:nvGrpSpPr>
        <p:grpSpPr bwMode="auto">
          <a:xfrm>
            <a:off x="8169006" y="899738"/>
            <a:ext cx="4524654" cy="2118984"/>
            <a:chOff x="2360" y="1377"/>
            <a:chExt cx="6293" cy="2946"/>
          </a:xfrm>
        </p:grpSpPr>
        <p:sp>
          <p:nvSpPr>
            <p:cNvPr id="25" name="AutoShape 18"/>
            <p:cNvSpPr>
              <a:spLocks noRot="1" noChangeAspect="1" noChangeArrowheads="1" noTextEdit="1"/>
            </p:cNvSpPr>
            <p:nvPr/>
          </p:nvSpPr>
          <p:spPr bwMode="auto">
            <a:xfrm>
              <a:off x="2360" y="1377"/>
              <a:ext cx="6293" cy="294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文本框 310"/>
            <p:cNvSpPr txBox="1">
              <a:spLocks noChangeArrowheads="1"/>
            </p:cNvSpPr>
            <p:nvPr/>
          </p:nvSpPr>
          <p:spPr bwMode="auto">
            <a:xfrm>
              <a:off x="5192" y="3931"/>
              <a:ext cx="1172" cy="3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6-58</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3088" name="图片 552" descr="6-5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22" y="1528"/>
              <a:ext cx="2269" cy="2437"/>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Rectangle 2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9" name="画布 312"/>
          <p:cNvGrpSpPr>
            <a:grpSpLocks noChangeAspect="1"/>
          </p:cNvGrpSpPr>
          <p:nvPr/>
        </p:nvGrpSpPr>
        <p:grpSpPr bwMode="auto">
          <a:xfrm>
            <a:off x="4659015" y="2951440"/>
            <a:ext cx="4410075" cy="1627188"/>
            <a:chOff x="2360" y="7099"/>
            <a:chExt cx="6020" cy="2221"/>
          </a:xfrm>
        </p:grpSpPr>
        <p:sp>
          <p:nvSpPr>
            <p:cNvPr id="31" name="AutoShape 24"/>
            <p:cNvSpPr>
              <a:spLocks noRot="1" noChangeAspect="1" noChangeArrowheads="1" noTextEdit="1"/>
            </p:cNvSpPr>
            <p:nvPr/>
          </p:nvSpPr>
          <p:spPr bwMode="auto">
            <a:xfrm>
              <a:off x="2360" y="7099"/>
              <a:ext cx="6020" cy="22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文本框 314"/>
            <p:cNvSpPr txBox="1">
              <a:spLocks noChangeArrowheads="1"/>
            </p:cNvSpPr>
            <p:nvPr/>
          </p:nvSpPr>
          <p:spPr bwMode="auto">
            <a:xfrm>
              <a:off x="5088" y="8959"/>
              <a:ext cx="1444" cy="36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6-59</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3094" name="图片 555" descr="6-5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51" y="7198"/>
              <a:ext cx="2137" cy="1728"/>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Rectangle 3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34" name="画布 316"/>
          <p:cNvGrpSpPr>
            <a:grpSpLocks noChangeAspect="1"/>
          </p:cNvGrpSpPr>
          <p:nvPr/>
        </p:nvGrpSpPr>
        <p:grpSpPr bwMode="auto">
          <a:xfrm>
            <a:off x="7941337" y="3070133"/>
            <a:ext cx="4271680" cy="1575698"/>
            <a:chOff x="3072" y="13233"/>
            <a:chExt cx="6140" cy="2265"/>
          </a:xfrm>
        </p:grpSpPr>
        <p:sp>
          <p:nvSpPr>
            <p:cNvPr id="35" name="AutoShape 32"/>
            <p:cNvSpPr>
              <a:spLocks noRot="1" noChangeAspect="1" noChangeArrowheads="1" noTextEdit="1"/>
            </p:cNvSpPr>
            <p:nvPr/>
          </p:nvSpPr>
          <p:spPr bwMode="auto">
            <a:xfrm>
              <a:off x="3072" y="13314"/>
              <a:ext cx="6140" cy="218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文本框 318"/>
            <p:cNvSpPr txBox="1">
              <a:spLocks noChangeArrowheads="1"/>
            </p:cNvSpPr>
            <p:nvPr/>
          </p:nvSpPr>
          <p:spPr bwMode="auto">
            <a:xfrm>
              <a:off x="3901" y="15113"/>
              <a:ext cx="1335" cy="38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6-60</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8" name="文本框 320"/>
            <p:cNvSpPr txBox="1">
              <a:spLocks noChangeArrowheads="1"/>
            </p:cNvSpPr>
            <p:nvPr/>
          </p:nvSpPr>
          <p:spPr bwMode="auto">
            <a:xfrm>
              <a:off x="6569" y="15131"/>
              <a:ext cx="1607" cy="3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6-61</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3101" name="图片 556" descr="6-6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74" y="13347"/>
              <a:ext cx="3327" cy="1726"/>
            </a:xfrm>
            <a:prstGeom prst="rect">
              <a:avLst/>
            </a:prstGeom>
            <a:noFill/>
            <a:extLst>
              <a:ext uri="{909E8E84-426E-40DD-AFC4-6F175D3DCCD1}">
                <a14:hiddenFill xmlns:a14="http://schemas.microsoft.com/office/drawing/2010/main">
                  <a:solidFill>
                    <a:srgbClr val="FFFFFF"/>
                  </a:solidFill>
                </a14:hiddenFill>
              </a:ext>
            </a:extLst>
          </p:spPr>
        </p:pic>
        <p:pic>
          <p:nvPicPr>
            <p:cNvPr id="3100" name="图片 558" descr="6-6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37" y="13233"/>
              <a:ext cx="1965" cy="1765"/>
            </a:xfrm>
            <a:prstGeom prst="rect">
              <a:avLst/>
            </a:prstGeom>
            <a:noFill/>
            <a:extLst>
              <a:ext uri="{909E8E84-426E-40DD-AFC4-6F175D3DCCD1}">
                <a14:hiddenFill xmlns:a14="http://schemas.microsoft.com/office/drawing/2010/main">
                  <a:solidFill>
                    <a:srgbClr val="FFFFFF"/>
                  </a:solidFill>
                </a14:hiddenFill>
              </a:ext>
            </a:extLst>
          </p:spPr>
        </p:pic>
      </p:grpSp>
      <p:sp>
        <p:nvSpPr>
          <p:cNvPr id="40" name="Rectangle 40"/>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41" name="画布 322"/>
          <p:cNvGrpSpPr>
            <a:grpSpLocks noChangeAspect="1"/>
          </p:cNvGrpSpPr>
          <p:nvPr/>
        </p:nvGrpSpPr>
        <p:grpSpPr bwMode="auto">
          <a:xfrm>
            <a:off x="5490333" y="4869160"/>
            <a:ext cx="4714875" cy="1414463"/>
            <a:chOff x="2360" y="7062"/>
            <a:chExt cx="6436" cy="1931"/>
          </a:xfrm>
        </p:grpSpPr>
        <p:sp>
          <p:nvSpPr>
            <p:cNvPr id="42" name="AutoShape 39"/>
            <p:cNvSpPr>
              <a:spLocks noRot="1" noChangeAspect="1" noChangeArrowheads="1" noTextEdit="1"/>
            </p:cNvSpPr>
            <p:nvPr/>
          </p:nvSpPr>
          <p:spPr bwMode="auto">
            <a:xfrm>
              <a:off x="2360" y="7062"/>
              <a:ext cx="6436" cy="193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文本框 324"/>
            <p:cNvSpPr txBox="1">
              <a:spLocks noChangeArrowheads="1"/>
            </p:cNvSpPr>
            <p:nvPr/>
          </p:nvSpPr>
          <p:spPr bwMode="auto">
            <a:xfrm>
              <a:off x="5064" y="8640"/>
              <a:ext cx="1444" cy="3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6-62</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3109" name="图片 557" descr="6-6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638" y="7100"/>
              <a:ext cx="2867" cy="152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6662080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项目六</a:t>
            </a:r>
            <a:endParaRPr lang="zh-CN" altLang="en-US" b="1" dirty="0">
              <a:solidFill>
                <a:schemeClr val="bg1"/>
              </a:solidFill>
            </a:endParaRPr>
          </a:p>
        </p:txBody>
      </p:sp>
      <p:sp>
        <p:nvSpPr>
          <p:cNvPr id="6" name="矩形 5"/>
          <p:cNvSpPr/>
          <p:nvPr/>
        </p:nvSpPr>
        <p:spPr>
          <a:xfrm>
            <a:off x="1946303" y="285021"/>
            <a:ext cx="1114409" cy="369332"/>
          </a:xfrm>
          <a:prstGeom prst="rect">
            <a:avLst/>
          </a:prstGeom>
        </p:spPr>
        <p:txBody>
          <a:bodyPr wrap="none">
            <a:spAutoFit/>
          </a:bodyPr>
          <a:lstStyle/>
          <a:p>
            <a:pPr algn="ctr"/>
            <a:r>
              <a:rPr lang="zh-CN" altLang="en-US" b="1" dirty="0" smtClean="0"/>
              <a:t>编辑文本</a:t>
            </a:r>
            <a:endParaRPr lang="zh-CN" altLang="zh-CN" b="1" dirty="0"/>
          </a:p>
        </p:txBody>
      </p:sp>
      <p:sp>
        <p:nvSpPr>
          <p:cNvPr id="7" name="对角圆角矩形 6"/>
          <p:cNvSpPr/>
          <p:nvPr/>
        </p:nvSpPr>
        <p:spPr>
          <a:xfrm>
            <a:off x="8907487" y="235680"/>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tx1">
                    <a:lumMod val="65000"/>
                    <a:lumOff val="35000"/>
                  </a:schemeClr>
                </a:solidFill>
                <a:latin typeface="微软雅黑" pitchFamily="34" charset="-122"/>
                <a:ea typeface="微软雅黑" pitchFamily="34" charset="-122"/>
              </a:rPr>
              <a:t>制作酒水单</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715449" y="908720"/>
            <a:ext cx="1855334" cy="369332"/>
          </a:xfrm>
          <a:prstGeom prst="rect">
            <a:avLst/>
          </a:prstGeom>
          <a:noFill/>
        </p:spPr>
        <p:txBody>
          <a:bodyPr wrap="square" rtlCol="0">
            <a:spAutoFit/>
          </a:bodyPr>
          <a:lstStyle/>
          <a:p>
            <a:pPr>
              <a:spcAft>
                <a:spcPts val="2400"/>
              </a:spcAft>
            </a:pPr>
            <a:r>
              <a:rPr lang="en-US" altLang="zh-CN" dirty="0" smtClean="0"/>
              <a:t> </a:t>
            </a:r>
            <a:r>
              <a:rPr lang="zh-CN" altLang="en-US" dirty="0" smtClean="0"/>
              <a:t>三、任务实现</a:t>
            </a:r>
            <a:endParaRPr lang="en-US" altLang="zh-CN" dirty="0" smtClean="0"/>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制作咖啡宣传单</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05574" y="321895"/>
            <a:ext cx="748923" cy="261610"/>
          </a:xfrm>
          <a:prstGeom prst="rect">
            <a:avLst/>
          </a:prstGeom>
          <a:noFill/>
        </p:spPr>
        <p:txBody>
          <a:bodyPr wrap="none" rtlCol="0">
            <a:spAutoFit/>
          </a:bodyPr>
          <a:lstStyle/>
          <a:p>
            <a:r>
              <a:rPr lang="zh-CN" altLang="en-US" sz="1100" b="1" dirty="0" smtClean="0">
                <a:latin typeface="微软雅黑" panose="020B0503020204020204" pitchFamily="34" charset="-122"/>
                <a:ea typeface="微软雅黑" panose="020B0503020204020204" pitchFamily="34" charset="-122"/>
              </a:rPr>
              <a:t>制作挂历</a:t>
            </a:r>
            <a:endParaRPr lang="zh-CN" altLang="en-US" sz="1100" b="1" dirty="0">
              <a:latin typeface="微软雅黑" panose="020B0503020204020204" pitchFamily="34" charset="-122"/>
              <a:ea typeface="微软雅黑" panose="020B0503020204020204" pitchFamily="34" charset="-122"/>
            </a:endParaRPr>
          </a:p>
        </p:txBody>
      </p:sp>
      <p:sp>
        <p:nvSpPr>
          <p:cNvPr id="11"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8" name="TextBox 27"/>
          <p:cNvSpPr txBox="1"/>
          <p:nvPr/>
        </p:nvSpPr>
        <p:spPr>
          <a:xfrm>
            <a:off x="854130" y="3445086"/>
            <a:ext cx="6552728" cy="307777"/>
          </a:xfrm>
          <a:prstGeom prst="rect">
            <a:avLst/>
          </a:prstGeom>
          <a:noFill/>
        </p:spPr>
        <p:txBody>
          <a:bodyPr wrap="square" rtlCol="0">
            <a:spAutoFit/>
          </a:bodyPr>
          <a:lstStyle/>
          <a:p>
            <a:r>
              <a:rPr lang="en-US" altLang="zh-CN" sz="1400" dirty="0" smtClean="0"/>
              <a:t>  </a:t>
            </a:r>
            <a:endParaRPr lang="zh-CN" altLang="en-US" sz="1400" dirty="0"/>
          </a:p>
        </p:txBody>
      </p:sp>
      <p:sp>
        <p:nvSpPr>
          <p:cNvPr id="19" name="Rectangle 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3" name="Rectangle 1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0" name="Rectangle 2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9" name="Rectangle 3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11"/>
          <p:cNvSpPr txBox="1"/>
          <p:nvPr/>
        </p:nvSpPr>
        <p:spPr>
          <a:xfrm>
            <a:off x="626567" y="1482049"/>
            <a:ext cx="5494885" cy="3877985"/>
          </a:xfrm>
          <a:prstGeom prst="rect">
            <a:avLst/>
          </a:prstGeom>
          <a:noFill/>
        </p:spPr>
        <p:txBody>
          <a:bodyPr wrap="square" rtlCol="0">
            <a:spAutoFit/>
          </a:bodyPr>
          <a:lstStyle/>
          <a:p>
            <a:pPr>
              <a:lnSpc>
                <a:spcPts val="1900"/>
              </a:lnSpc>
            </a:pPr>
            <a:r>
              <a:rPr lang="zh-CN" altLang="zh-CN" sz="1400" dirty="0"/>
              <a:t>【</a:t>
            </a:r>
            <a:r>
              <a:rPr lang="en-US" altLang="zh-CN" sz="1400" dirty="0"/>
              <a:t>Step08</a:t>
            </a:r>
            <a:r>
              <a:rPr lang="zh-CN" altLang="zh-CN" sz="1400" dirty="0"/>
              <a:t>】使用“表格工具”选中表格中的所有单元格，然后单击属性栏的“页边距”，在出现的对话框中点击“锁定边距”取消边距锁定，然后设置文本边距为</a:t>
            </a:r>
            <a:r>
              <a:rPr lang="en-US" altLang="zh-CN" sz="1400" dirty="0"/>
              <a:t>0mm,  </a:t>
            </a:r>
            <a:r>
              <a:rPr lang="zh-CN" altLang="zh-CN" sz="1400" dirty="0"/>
              <a:t>在点击“锁定边距”如图</a:t>
            </a:r>
            <a:r>
              <a:rPr lang="en-US" altLang="zh-CN" sz="1400" dirty="0"/>
              <a:t>6-63</a:t>
            </a:r>
            <a:r>
              <a:rPr lang="zh-CN" altLang="zh-CN" sz="1400" dirty="0"/>
              <a:t>、图</a:t>
            </a:r>
            <a:r>
              <a:rPr lang="en-US" altLang="zh-CN" sz="1400" dirty="0"/>
              <a:t>6-64</a:t>
            </a:r>
            <a:r>
              <a:rPr lang="zh-CN" altLang="zh-CN" sz="1400" dirty="0"/>
              <a:t>所示</a:t>
            </a:r>
            <a:r>
              <a:rPr lang="zh-CN" altLang="zh-CN" sz="1400" dirty="0" smtClean="0"/>
              <a:t>。</a:t>
            </a:r>
            <a:endParaRPr lang="en-US" altLang="zh-CN" sz="1400" dirty="0" smtClean="0"/>
          </a:p>
          <a:p>
            <a:pPr>
              <a:lnSpc>
                <a:spcPts val="1900"/>
              </a:lnSpc>
            </a:pPr>
            <a:r>
              <a:rPr lang="zh-CN" altLang="zh-CN" sz="1400" dirty="0"/>
              <a:t>【</a:t>
            </a:r>
            <a:r>
              <a:rPr lang="en-US" altLang="zh-CN" sz="1400" dirty="0" smtClean="0"/>
              <a:t>Step09</a:t>
            </a:r>
            <a:r>
              <a:rPr lang="zh-CN" altLang="zh-CN" sz="1400" dirty="0" smtClean="0"/>
              <a:t>】</a:t>
            </a:r>
            <a:r>
              <a:rPr lang="zh-CN" altLang="zh-CN" sz="1400" dirty="0"/>
              <a:t>使用“文本工具”单击表格中的第一个单元格，然后使用“形状工具”调整该单元格的文本位置，如图</a:t>
            </a:r>
            <a:r>
              <a:rPr lang="en-US" altLang="zh-CN" sz="1400" dirty="0"/>
              <a:t>6-65</a:t>
            </a:r>
            <a:r>
              <a:rPr lang="zh-CN" altLang="zh-CN" sz="1400" dirty="0"/>
              <a:t>所示，接着使用“选择工具”适当调整表格大小</a:t>
            </a:r>
            <a:r>
              <a:rPr lang="zh-CN" altLang="zh-CN" sz="1400" dirty="0" smtClean="0"/>
              <a:t>。</a:t>
            </a:r>
            <a:endParaRPr lang="en-US" altLang="zh-CN" sz="1400" dirty="0" smtClean="0"/>
          </a:p>
          <a:p>
            <a:pPr>
              <a:lnSpc>
                <a:spcPts val="1900"/>
              </a:lnSpc>
            </a:pPr>
            <a:r>
              <a:rPr lang="zh-CN" altLang="zh-CN" sz="1400" dirty="0"/>
              <a:t>【</a:t>
            </a:r>
            <a:r>
              <a:rPr lang="en-US" altLang="zh-CN" sz="1400" dirty="0" smtClean="0"/>
              <a:t>Step10</a:t>
            </a:r>
            <a:r>
              <a:rPr lang="zh-CN" altLang="zh-CN" sz="1400" dirty="0" smtClean="0"/>
              <a:t>】</a:t>
            </a:r>
            <a:r>
              <a:rPr lang="zh-CN" altLang="zh-CN" sz="1400" dirty="0"/>
              <a:t>使用“表格工具”选中前面绘制的表格，然后在属性栏点击“边框选择”按钮，在打开的列表中选择“全部”，接着设置“轮廓宽度”为“无”，如图</a:t>
            </a:r>
            <a:r>
              <a:rPr lang="en-US" altLang="zh-CN" sz="1400" dirty="0"/>
              <a:t>6-66</a:t>
            </a:r>
            <a:r>
              <a:rPr lang="zh-CN" altLang="zh-CN" sz="1400" dirty="0"/>
              <a:t>所示</a:t>
            </a:r>
            <a:r>
              <a:rPr lang="zh-CN" altLang="zh-CN" sz="1400" dirty="0" smtClean="0"/>
              <a:t>。</a:t>
            </a:r>
            <a:endParaRPr lang="en-US" altLang="zh-CN" sz="1400" dirty="0" smtClean="0"/>
          </a:p>
          <a:p>
            <a:r>
              <a:rPr lang="zh-CN" altLang="zh-CN" sz="1400" dirty="0"/>
              <a:t>【</a:t>
            </a:r>
            <a:r>
              <a:rPr lang="en-US" altLang="zh-CN" sz="1400" dirty="0" smtClean="0"/>
              <a:t>Step11</a:t>
            </a:r>
            <a:r>
              <a:rPr lang="zh-CN" altLang="zh-CN" sz="1400" dirty="0" smtClean="0"/>
              <a:t>】</a:t>
            </a:r>
            <a:r>
              <a:rPr lang="zh-CN" altLang="zh-CN" sz="1400" dirty="0"/>
              <a:t>按照以上的方法制作出其他文件表格，然后放置在页面上方如图</a:t>
            </a:r>
            <a:r>
              <a:rPr lang="en-US" altLang="zh-CN" sz="1400" dirty="0"/>
              <a:t>6-67</a:t>
            </a:r>
            <a:r>
              <a:rPr lang="zh-CN" altLang="zh-CN" sz="1400" dirty="0"/>
              <a:t>所示，接着分别选中每个表格按</a:t>
            </a:r>
            <a:r>
              <a:rPr lang="en-US" altLang="zh-CN" sz="1400" dirty="0" err="1"/>
              <a:t>Ctrl+Q</a:t>
            </a:r>
            <a:r>
              <a:rPr lang="zh-CN" altLang="zh-CN" sz="1400" dirty="0"/>
              <a:t>组合键转换为曲线。</a:t>
            </a:r>
          </a:p>
          <a:p>
            <a:r>
              <a:rPr lang="zh-CN" altLang="zh-CN" sz="1400" dirty="0"/>
              <a:t>【</a:t>
            </a:r>
            <a:r>
              <a:rPr lang="en-US" altLang="zh-CN" sz="1400" dirty="0" smtClean="0"/>
              <a:t>Step12</a:t>
            </a:r>
            <a:r>
              <a:rPr lang="zh-CN" altLang="zh-CN" sz="1400" dirty="0" smtClean="0"/>
              <a:t>】</a:t>
            </a:r>
            <a:r>
              <a:rPr lang="zh-CN" altLang="zh-CN" sz="1400" dirty="0"/>
              <a:t>导入素材文件“”调整合适大小放置文本右侧。如图</a:t>
            </a:r>
            <a:r>
              <a:rPr lang="en-US" altLang="zh-CN" sz="1400" dirty="0"/>
              <a:t>6-68</a:t>
            </a:r>
            <a:r>
              <a:rPr lang="zh-CN" altLang="zh-CN" sz="1400" dirty="0"/>
              <a:t>所示。</a:t>
            </a:r>
          </a:p>
          <a:p>
            <a:pPr>
              <a:lnSpc>
                <a:spcPts val="1900"/>
              </a:lnSpc>
            </a:pPr>
            <a:r>
              <a:rPr lang="zh-CN" altLang="zh-CN" sz="1400" dirty="0"/>
              <a:t>【</a:t>
            </a:r>
            <a:r>
              <a:rPr lang="en-US" altLang="zh-CN" sz="1400" dirty="0" smtClean="0"/>
              <a:t>Step13</a:t>
            </a:r>
            <a:r>
              <a:rPr lang="zh-CN" altLang="zh-CN" sz="1400" dirty="0" smtClean="0"/>
              <a:t>】</a:t>
            </a:r>
            <a:r>
              <a:rPr lang="zh-CN" altLang="zh-CN" sz="1400" dirty="0"/>
              <a:t>导入素材文件“”调整合适大小放置文本下方。最终效果如图</a:t>
            </a:r>
            <a:r>
              <a:rPr lang="en-US" altLang="zh-CN" sz="1400" dirty="0"/>
              <a:t>6-69</a:t>
            </a:r>
            <a:r>
              <a:rPr lang="zh-CN" altLang="zh-CN" sz="1400" dirty="0"/>
              <a:t>所示。</a:t>
            </a:r>
          </a:p>
        </p:txBody>
      </p:sp>
      <p:sp>
        <p:nvSpPr>
          <p:cNvPr id="13"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Rectangle 1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2" name="Rectangle 19"/>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7" name="Rectangle 2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3" name="Rectangle 3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0" name="Rectangle 40"/>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44" name="画布 326"/>
          <p:cNvGrpSpPr>
            <a:grpSpLocks noChangeAspect="1"/>
          </p:cNvGrpSpPr>
          <p:nvPr/>
        </p:nvGrpSpPr>
        <p:grpSpPr bwMode="auto">
          <a:xfrm>
            <a:off x="5955159" y="842035"/>
            <a:ext cx="4714875" cy="1471613"/>
            <a:chOff x="2360" y="12327"/>
            <a:chExt cx="6436" cy="2008"/>
          </a:xfrm>
        </p:grpSpPr>
        <p:sp>
          <p:nvSpPr>
            <p:cNvPr id="45" name="AutoShape 6"/>
            <p:cNvSpPr>
              <a:spLocks noRot="1" noChangeAspect="1" noChangeArrowheads="1" noTextEdit="1"/>
            </p:cNvSpPr>
            <p:nvPr/>
          </p:nvSpPr>
          <p:spPr bwMode="auto">
            <a:xfrm>
              <a:off x="2360" y="12327"/>
              <a:ext cx="6436" cy="200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文本框 328"/>
            <p:cNvSpPr txBox="1">
              <a:spLocks noChangeArrowheads="1"/>
            </p:cNvSpPr>
            <p:nvPr/>
          </p:nvSpPr>
          <p:spPr bwMode="auto">
            <a:xfrm>
              <a:off x="4265" y="13893"/>
              <a:ext cx="1270" cy="3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6-63</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7" name="文本框 331"/>
            <p:cNvSpPr txBox="1">
              <a:spLocks noChangeArrowheads="1"/>
            </p:cNvSpPr>
            <p:nvPr/>
          </p:nvSpPr>
          <p:spPr bwMode="auto">
            <a:xfrm>
              <a:off x="6638" y="13927"/>
              <a:ext cx="1238" cy="40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6-64</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5123" name="图片 561" descr="6-6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54" y="12365"/>
              <a:ext cx="1947" cy="1580"/>
            </a:xfrm>
            <a:prstGeom prst="rect">
              <a:avLst/>
            </a:prstGeom>
            <a:noFill/>
            <a:extLst>
              <a:ext uri="{909E8E84-426E-40DD-AFC4-6F175D3DCCD1}">
                <a14:hiddenFill xmlns:a14="http://schemas.microsoft.com/office/drawing/2010/main">
                  <a:solidFill>
                    <a:srgbClr val="FFFFFF"/>
                  </a:solidFill>
                </a14:hiddenFill>
              </a:ext>
            </a:extLst>
          </p:spPr>
        </p:pic>
        <p:pic>
          <p:nvPicPr>
            <p:cNvPr id="5122" name="图片 562" descr="6-6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32" y="12541"/>
              <a:ext cx="2240" cy="1325"/>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Rectangle 14"/>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49" name="画布 333"/>
          <p:cNvGrpSpPr>
            <a:grpSpLocks noChangeAspect="1"/>
          </p:cNvGrpSpPr>
          <p:nvPr/>
        </p:nvGrpSpPr>
        <p:grpSpPr bwMode="auto">
          <a:xfrm>
            <a:off x="4659015" y="2380004"/>
            <a:ext cx="4619625" cy="1716088"/>
            <a:chOff x="2360" y="7062"/>
            <a:chExt cx="6306" cy="2342"/>
          </a:xfrm>
        </p:grpSpPr>
        <p:sp>
          <p:nvSpPr>
            <p:cNvPr id="50" name="AutoShape 13"/>
            <p:cNvSpPr>
              <a:spLocks noRot="1" noChangeAspect="1" noChangeArrowheads="1" noTextEdit="1"/>
            </p:cNvSpPr>
            <p:nvPr/>
          </p:nvSpPr>
          <p:spPr bwMode="auto">
            <a:xfrm>
              <a:off x="2360" y="7062"/>
              <a:ext cx="6306" cy="234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文本框 336"/>
            <p:cNvSpPr txBox="1">
              <a:spLocks noChangeArrowheads="1"/>
            </p:cNvSpPr>
            <p:nvPr/>
          </p:nvSpPr>
          <p:spPr bwMode="auto">
            <a:xfrm>
              <a:off x="5177" y="9036"/>
              <a:ext cx="1258" cy="3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6-65</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5131" name="图片 564" descr="6-6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52" y="7062"/>
              <a:ext cx="2497" cy="2018"/>
            </a:xfrm>
            <a:prstGeom prst="rect">
              <a:avLst/>
            </a:prstGeom>
            <a:noFill/>
            <a:extLst>
              <a:ext uri="{909E8E84-426E-40DD-AFC4-6F175D3DCCD1}">
                <a14:hiddenFill xmlns:a14="http://schemas.microsoft.com/office/drawing/2010/main">
                  <a:solidFill>
                    <a:srgbClr val="FFFFFF"/>
                  </a:solidFill>
                </a14:hiddenFill>
              </a:ext>
            </a:extLst>
          </p:spPr>
        </p:pic>
      </p:grpSp>
      <p:sp>
        <p:nvSpPr>
          <p:cNvPr id="52" name="Rectangle 20"/>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3" name="画布 338"/>
          <p:cNvGrpSpPr>
            <a:grpSpLocks noChangeAspect="1"/>
          </p:cNvGrpSpPr>
          <p:nvPr/>
        </p:nvGrpSpPr>
        <p:grpSpPr bwMode="auto">
          <a:xfrm>
            <a:off x="7183472" y="2419241"/>
            <a:ext cx="4619625" cy="1558925"/>
            <a:chOff x="2360" y="12685"/>
            <a:chExt cx="6306" cy="2127"/>
          </a:xfrm>
        </p:grpSpPr>
        <p:sp>
          <p:nvSpPr>
            <p:cNvPr id="54" name="AutoShape 19"/>
            <p:cNvSpPr>
              <a:spLocks noRot="1" noChangeAspect="1" noChangeArrowheads="1" noTextEdit="1"/>
            </p:cNvSpPr>
            <p:nvPr/>
          </p:nvSpPr>
          <p:spPr bwMode="auto">
            <a:xfrm>
              <a:off x="2360" y="12685"/>
              <a:ext cx="6306" cy="212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文本框 340"/>
            <p:cNvSpPr txBox="1">
              <a:spLocks noChangeArrowheads="1"/>
            </p:cNvSpPr>
            <p:nvPr/>
          </p:nvSpPr>
          <p:spPr bwMode="auto">
            <a:xfrm>
              <a:off x="4971" y="14412"/>
              <a:ext cx="1552" cy="36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6-66</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5137" name="图片 563" descr="6-6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93" y="12828"/>
              <a:ext cx="2213" cy="1455"/>
            </a:xfrm>
            <a:prstGeom prst="rect">
              <a:avLst/>
            </a:prstGeom>
            <a:noFill/>
            <a:extLst>
              <a:ext uri="{909E8E84-426E-40DD-AFC4-6F175D3DCCD1}">
                <a14:hiddenFill xmlns:a14="http://schemas.microsoft.com/office/drawing/2010/main">
                  <a:solidFill>
                    <a:srgbClr val="FFFFFF"/>
                  </a:solidFill>
                </a14:hiddenFill>
              </a:ext>
            </a:extLst>
          </p:spPr>
        </p:pic>
      </p:grpSp>
      <p:sp>
        <p:nvSpPr>
          <p:cNvPr id="56" name="Rectangle 2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7" name="画布 342"/>
          <p:cNvGrpSpPr>
            <a:grpSpLocks noChangeAspect="1"/>
          </p:cNvGrpSpPr>
          <p:nvPr/>
        </p:nvGrpSpPr>
        <p:grpSpPr bwMode="auto">
          <a:xfrm>
            <a:off x="4624629" y="4028810"/>
            <a:ext cx="4619625" cy="2170113"/>
            <a:chOff x="2360" y="4921"/>
            <a:chExt cx="6306" cy="2961"/>
          </a:xfrm>
        </p:grpSpPr>
        <p:sp>
          <p:nvSpPr>
            <p:cNvPr id="58" name="AutoShape 25"/>
            <p:cNvSpPr>
              <a:spLocks noRot="1" noChangeAspect="1" noChangeArrowheads="1" noTextEdit="1"/>
            </p:cNvSpPr>
            <p:nvPr/>
          </p:nvSpPr>
          <p:spPr bwMode="auto">
            <a:xfrm>
              <a:off x="2360" y="4921"/>
              <a:ext cx="6306" cy="296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文本框 344"/>
            <p:cNvSpPr txBox="1">
              <a:spLocks noChangeArrowheads="1"/>
            </p:cNvSpPr>
            <p:nvPr/>
          </p:nvSpPr>
          <p:spPr bwMode="auto">
            <a:xfrm>
              <a:off x="5139" y="7519"/>
              <a:ext cx="1335" cy="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6-67</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5143" name="图片 567" descr="6-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76" y="5139"/>
              <a:ext cx="2011" cy="2223"/>
            </a:xfrm>
            <a:prstGeom prst="rect">
              <a:avLst/>
            </a:prstGeom>
            <a:noFill/>
            <a:extLst>
              <a:ext uri="{909E8E84-426E-40DD-AFC4-6F175D3DCCD1}">
                <a14:hiddenFill xmlns:a14="http://schemas.microsoft.com/office/drawing/2010/main">
                  <a:solidFill>
                    <a:srgbClr val="FFFFFF"/>
                  </a:solidFill>
                </a14:hiddenFill>
              </a:ext>
            </a:extLst>
          </p:spPr>
        </p:pic>
      </p:grpSp>
      <p:sp>
        <p:nvSpPr>
          <p:cNvPr id="60" name="Rectangle 32"/>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61" name="画布 346"/>
          <p:cNvGrpSpPr>
            <a:grpSpLocks noChangeAspect="1"/>
          </p:cNvGrpSpPr>
          <p:nvPr/>
        </p:nvGrpSpPr>
        <p:grpSpPr bwMode="auto">
          <a:xfrm>
            <a:off x="6409785" y="3936439"/>
            <a:ext cx="4600575" cy="2311400"/>
            <a:chOff x="2360" y="12835"/>
            <a:chExt cx="6280" cy="3154"/>
          </a:xfrm>
        </p:grpSpPr>
        <p:sp>
          <p:nvSpPr>
            <p:cNvPr id="62" name="AutoShape 31"/>
            <p:cNvSpPr>
              <a:spLocks noRot="1" noChangeAspect="1" noChangeArrowheads="1" noTextEdit="1"/>
            </p:cNvSpPr>
            <p:nvPr/>
          </p:nvSpPr>
          <p:spPr bwMode="auto">
            <a:xfrm>
              <a:off x="2360" y="12835"/>
              <a:ext cx="6280" cy="315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文本框 348"/>
            <p:cNvSpPr txBox="1">
              <a:spLocks noChangeArrowheads="1"/>
            </p:cNvSpPr>
            <p:nvPr/>
          </p:nvSpPr>
          <p:spPr bwMode="auto">
            <a:xfrm>
              <a:off x="5095" y="15596"/>
              <a:ext cx="1422" cy="3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6-68</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5149" name="图片 568" descr="6-6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31" y="13052"/>
              <a:ext cx="2284" cy="2508"/>
            </a:xfrm>
            <a:prstGeom prst="rect">
              <a:avLst/>
            </a:prstGeom>
            <a:noFill/>
            <a:extLst>
              <a:ext uri="{909E8E84-426E-40DD-AFC4-6F175D3DCCD1}">
                <a14:hiddenFill xmlns:a14="http://schemas.microsoft.com/office/drawing/2010/main">
                  <a:solidFill>
                    <a:srgbClr val="FFFFFF"/>
                  </a:solidFill>
                </a14:hiddenFill>
              </a:ext>
            </a:extLst>
          </p:spPr>
        </p:pic>
      </p:grpSp>
      <p:sp>
        <p:nvSpPr>
          <p:cNvPr id="3072" name="Rectangle 38"/>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3073" name="画布 350"/>
          <p:cNvGrpSpPr>
            <a:grpSpLocks noChangeAspect="1"/>
          </p:cNvGrpSpPr>
          <p:nvPr/>
        </p:nvGrpSpPr>
        <p:grpSpPr bwMode="auto">
          <a:xfrm>
            <a:off x="8258694" y="3862452"/>
            <a:ext cx="4600575" cy="2328863"/>
            <a:chOff x="2360" y="7062"/>
            <a:chExt cx="6280" cy="3178"/>
          </a:xfrm>
        </p:grpSpPr>
        <p:sp>
          <p:nvSpPr>
            <p:cNvPr id="3074" name="AutoShape 37"/>
            <p:cNvSpPr>
              <a:spLocks noRot="1" noChangeAspect="1" noChangeArrowheads="1" noTextEdit="1"/>
            </p:cNvSpPr>
            <p:nvPr/>
          </p:nvSpPr>
          <p:spPr bwMode="auto">
            <a:xfrm>
              <a:off x="2360" y="7062"/>
              <a:ext cx="6280" cy="317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75" name="文本框 352"/>
            <p:cNvSpPr txBox="1">
              <a:spLocks noChangeArrowheads="1"/>
            </p:cNvSpPr>
            <p:nvPr/>
          </p:nvSpPr>
          <p:spPr bwMode="auto">
            <a:xfrm>
              <a:off x="5026" y="9894"/>
              <a:ext cx="1552" cy="3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6-69</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5155" name="图片 569" descr="6-6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69" y="7307"/>
              <a:ext cx="2269" cy="25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887902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a:stCxn id="9" idx="6"/>
          </p:cNvCxnSpPr>
          <p:nvPr/>
        </p:nvCxnSpPr>
        <p:spPr>
          <a:xfrm>
            <a:off x="3902931" y="3429000"/>
            <a:ext cx="5436004" cy="0"/>
          </a:xfrm>
          <a:prstGeom prst="line">
            <a:avLst/>
          </a:prstGeom>
          <a:noFill/>
          <a:ln w="57150">
            <a:solidFill>
              <a:srgbClr val="FF9300"/>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 name="矩形 2"/>
          <p:cNvSpPr/>
          <p:nvPr/>
        </p:nvSpPr>
        <p:spPr>
          <a:xfrm>
            <a:off x="5235473" y="3605296"/>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任务分析</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4" name="矩形 3"/>
          <p:cNvSpPr/>
          <p:nvPr/>
        </p:nvSpPr>
        <p:spPr>
          <a:xfrm>
            <a:off x="5235473" y="4037243"/>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知识储备</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5" name="TextBox 8"/>
          <p:cNvSpPr txBox="1"/>
          <p:nvPr/>
        </p:nvSpPr>
        <p:spPr>
          <a:xfrm>
            <a:off x="3364782" y="2728430"/>
            <a:ext cx="5976064" cy="523220"/>
          </a:xfrm>
          <a:prstGeom prst="rect">
            <a:avLst/>
          </a:prstGeom>
          <a:noFill/>
        </p:spPr>
        <p:txBody>
          <a:bodyPr wrap="square" rtlCol="0">
            <a:spAutoFit/>
          </a:bodyPr>
          <a:lstStyle/>
          <a:p>
            <a:pPr algn="ctr"/>
            <a:r>
              <a:rPr lang="zh-CN" altLang="en-US" sz="2800" b="1" dirty="0" smtClean="0">
                <a:solidFill>
                  <a:schemeClr val="tx1">
                    <a:lumMod val="65000"/>
                    <a:lumOff val="35000"/>
                  </a:schemeClr>
                </a:solidFill>
                <a:latin typeface="微软雅黑" pitchFamily="34" charset="-122"/>
                <a:ea typeface="微软雅黑" pitchFamily="34" charset="-122"/>
              </a:rPr>
              <a:t>第</a:t>
            </a:r>
            <a:r>
              <a:rPr lang="zh-CN" altLang="en-US" sz="2800" b="1" dirty="0">
                <a:solidFill>
                  <a:schemeClr val="tx1">
                    <a:lumMod val="65000"/>
                    <a:lumOff val="35000"/>
                  </a:schemeClr>
                </a:solidFill>
                <a:latin typeface="微软雅黑" pitchFamily="34" charset="-122"/>
                <a:ea typeface="微软雅黑" pitchFamily="34" charset="-122"/>
              </a:rPr>
              <a:t>三</a:t>
            </a:r>
            <a:r>
              <a:rPr lang="zh-CN" altLang="en-US" sz="2800" b="1" dirty="0" smtClean="0">
                <a:solidFill>
                  <a:schemeClr val="tx1">
                    <a:lumMod val="65000"/>
                    <a:lumOff val="35000"/>
                  </a:schemeClr>
                </a:solidFill>
                <a:latin typeface="微软雅黑" pitchFamily="34" charset="-122"/>
                <a:ea typeface="微软雅黑" pitchFamily="34" charset="-122"/>
              </a:rPr>
              <a:t>节 制作酒水单</a:t>
            </a:r>
            <a:endParaRPr lang="zh-CN" altLang="en-US" sz="2800" b="1" dirty="0">
              <a:solidFill>
                <a:schemeClr val="tx1">
                  <a:lumMod val="65000"/>
                  <a:lumOff val="35000"/>
                </a:schemeClr>
              </a:solidFill>
              <a:latin typeface="微软雅黑" pitchFamily="34" charset="-122"/>
              <a:ea typeface="微软雅黑" pitchFamily="34" charset="-122"/>
            </a:endParaRPr>
          </a:p>
        </p:txBody>
      </p:sp>
      <p:sp>
        <p:nvSpPr>
          <p:cNvPr id="9" name="椭圆 8"/>
          <p:cNvSpPr/>
          <p:nvPr/>
        </p:nvSpPr>
        <p:spPr>
          <a:xfrm>
            <a:off x="2102731" y="2528900"/>
            <a:ext cx="1800200" cy="1800200"/>
          </a:xfrm>
          <a:prstGeom prst="ellipse">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燕尾形 10"/>
          <p:cNvSpPr/>
          <p:nvPr/>
        </p:nvSpPr>
        <p:spPr>
          <a:xfrm>
            <a:off x="2606831" y="2907000"/>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矩形 9"/>
          <p:cNvSpPr/>
          <p:nvPr/>
        </p:nvSpPr>
        <p:spPr>
          <a:xfrm>
            <a:off x="10203631" y="680717"/>
            <a:ext cx="1584176" cy="1015663"/>
          </a:xfrm>
          <a:prstGeom prst="rect">
            <a:avLst/>
          </a:prstGeom>
        </p:spPr>
        <p:txBody>
          <a:bodyPr wrap="square">
            <a:spAutoFit/>
          </a:bodyPr>
          <a:lstStyle/>
          <a:p>
            <a:pPr algn="ctr"/>
            <a:r>
              <a:rPr lang="zh-CN" altLang="zh-CN" sz="2400" b="1" dirty="0" smtClean="0">
                <a:solidFill>
                  <a:schemeClr val="bg1"/>
                </a:solidFill>
              </a:rPr>
              <a:t>项目</a:t>
            </a:r>
            <a:r>
              <a:rPr lang="zh-CN" altLang="en-US" sz="2400" b="1" dirty="0" smtClean="0">
                <a:solidFill>
                  <a:schemeClr val="bg1"/>
                </a:solidFill>
              </a:rPr>
              <a:t>六</a:t>
            </a:r>
            <a:r>
              <a:rPr lang="zh-CN" altLang="zh-CN" sz="2400" b="1" dirty="0" smtClean="0">
                <a:solidFill>
                  <a:schemeClr val="bg1"/>
                </a:solidFill>
              </a:rPr>
              <a:t> </a:t>
            </a:r>
            <a:endParaRPr lang="en-US" altLang="zh-CN" sz="2400" b="1" dirty="0" smtClean="0">
              <a:solidFill>
                <a:schemeClr val="bg1"/>
              </a:solidFill>
            </a:endParaRPr>
          </a:p>
          <a:p>
            <a:pPr algn="ctr"/>
            <a:r>
              <a:rPr lang="zh-CN" altLang="en-US" b="1" dirty="0" smtClean="0"/>
              <a:t>编辑</a:t>
            </a:r>
            <a:endParaRPr lang="en-US" altLang="zh-CN" b="1" dirty="0" smtClean="0"/>
          </a:p>
          <a:p>
            <a:pPr algn="ctr"/>
            <a:r>
              <a:rPr lang="zh-CN" altLang="en-US" b="1" dirty="0" smtClean="0"/>
              <a:t>文本</a:t>
            </a:r>
            <a:endParaRPr lang="zh-CN" altLang="zh-CN" b="1" dirty="0"/>
          </a:p>
        </p:txBody>
      </p:sp>
      <p:sp>
        <p:nvSpPr>
          <p:cNvPr id="14" name="矩形 13"/>
          <p:cNvSpPr/>
          <p:nvPr/>
        </p:nvSpPr>
        <p:spPr>
          <a:xfrm>
            <a:off x="5235079" y="4499828"/>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任务</a:t>
            </a:r>
            <a:r>
              <a:rPr lang="zh-CN" altLang="en-US" kern="0" dirty="0">
                <a:solidFill>
                  <a:schemeClr val="tx1">
                    <a:lumMod val="65000"/>
                    <a:lumOff val="35000"/>
                  </a:schemeClr>
                </a:solidFill>
                <a:latin typeface="微软雅黑" pitchFamily="34" charset="-122"/>
                <a:ea typeface="微软雅黑" pitchFamily="34" charset="-122"/>
              </a:rPr>
              <a:t>实现</a:t>
            </a:r>
          </a:p>
        </p:txBody>
      </p:sp>
    </p:spTree>
    <p:extLst>
      <p:ext uri="{BB962C8B-B14F-4D97-AF65-F5344CB8AC3E}">
        <p14:creationId xmlns:p14="http://schemas.microsoft.com/office/powerpoint/2010/main" val="90258877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4"/>
                                            </p:tgtEl>
                                            <p:attrNameLst>
                                              <p:attrName>style.visibility</p:attrName>
                                            </p:attrNameLst>
                                          </p:cBhvr>
                                          <p:to>
                                            <p:strVal val="visible"/>
                                          </p:to>
                                        </p:set>
                                        <p:animScale>
                                          <p:cBhvr>
                                            <p:cTn id="2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4"/>
                                            </p:tgtEl>
                                            <p:attrNameLst>
                                              <p:attrName>ppt_x</p:attrName>
                                              <p:attrName>ppt_y</p:attrName>
                                            </p:attrNameLst>
                                          </p:cBhvr>
                                        </p:animMotion>
                                        <p:animEffect transition="in" filter="fade">
                                          <p:cBhvr>
                                            <p:cTn id="2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4"/>
                                            </p:tgtEl>
                                            <p:attrNameLst>
                                              <p:attrName>style.visibility</p:attrName>
                                            </p:attrNameLst>
                                          </p:cBhvr>
                                          <p:to>
                                            <p:strVal val="visible"/>
                                          </p:to>
                                        </p:set>
                                        <p:animScale>
                                          <p:cBhvr>
                                            <p:cTn id="2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4"/>
                                            </p:tgtEl>
                                            <p:attrNameLst>
                                              <p:attrName>ppt_x</p:attrName>
                                              <p:attrName>ppt_y</p:attrName>
                                            </p:attrNameLst>
                                          </p:cBhvr>
                                        </p:animMotion>
                                        <p:animEffect transition="in" filter="fade">
                                          <p:cBhvr>
                                            <p:cTn id="2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1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backgroundMark x1="527" y1="782" x2="99912" y2="156"/>
                      </a14:backgroundRemoval>
                    </a14:imgEffect>
                  </a14:imgLayer>
                </a14:imgProps>
              </a:ext>
              <a:ext uri="{28A0092B-C50C-407E-A947-70E740481C1C}">
                <a14:useLocalDpi xmlns:a14="http://schemas.microsoft.com/office/drawing/2010/main" val="0"/>
              </a:ext>
            </a:extLst>
          </a:blip>
          <a:stretch>
            <a:fillRect/>
          </a:stretch>
        </p:blipFill>
        <p:spPr>
          <a:xfrm>
            <a:off x="0" y="0"/>
            <a:ext cx="12198349" cy="6858000"/>
          </a:xfrm>
          <a:prstGeom prst="rect">
            <a:avLst/>
          </a:prstGeom>
        </p:spPr>
      </p:pic>
      <p:sp>
        <p:nvSpPr>
          <p:cNvPr id="2" name="TextBox 1"/>
          <p:cNvSpPr txBox="1"/>
          <p:nvPr/>
        </p:nvSpPr>
        <p:spPr>
          <a:xfrm>
            <a:off x="3709844" y="2060848"/>
            <a:ext cx="877163" cy="369332"/>
          </a:xfrm>
          <a:prstGeom prst="rect">
            <a:avLst/>
          </a:prstGeom>
          <a:noFill/>
        </p:spPr>
        <p:txBody>
          <a:bodyPr wrap="none" rtlCol="0">
            <a:spAutoFit/>
          </a:bodyPr>
          <a:lstStyle/>
          <a:p>
            <a:r>
              <a:rPr lang="zh-CN" altLang="en-US" dirty="0" smtClean="0"/>
              <a:t>第一节</a:t>
            </a:r>
            <a:endParaRPr lang="zh-CN" altLang="en-US" dirty="0"/>
          </a:p>
        </p:txBody>
      </p:sp>
      <p:sp>
        <p:nvSpPr>
          <p:cNvPr id="4" name="TextBox 3"/>
          <p:cNvSpPr txBox="1"/>
          <p:nvPr/>
        </p:nvSpPr>
        <p:spPr>
          <a:xfrm>
            <a:off x="3722911" y="3059668"/>
            <a:ext cx="877163" cy="369332"/>
          </a:xfrm>
          <a:prstGeom prst="rect">
            <a:avLst/>
          </a:prstGeom>
          <a:noFill/>
        </p:spPr>
        <p:txBody>
          <a:bodyPr wrap="none" rtlCol="0">
            <a:spAutoFit/>
          </a:bodyPr>
          <a:lstStyle/>
          <a:p>
            <a:r>
              <a:rPr lang="zh-CN" altLang="en-US" dirty="0" smtClean="0"/>
              <a:t>第二节</a:t>
            </a:r>
            <a:endParaRPr lang="zh-CN" altLang="en-US" dirty="0"/>
          </a:p>
        </p:txBody>
      </p:sp>
      <p:sp>
        <p:nvSpPr>
          <p:cNvPr id="6" name="TextBox 5"/>
          <p:cNvSpPr txBox="1"/>
          <p:nvPr/>
        </p:nvSpPr>
        <p:spPr>
          <a:xfrm>
            <a:off x="3781852" y="4005064"/>
            <a:ext cx="877163" cy="369332"/>
          </a:xfrm>
          <a:prstGeom prst="rect">
            <a:avLst/>
          </a:prstGeom>
          <a:noFill/>
        </p:spPr>
        <p:txBody>
          <a:bodyPr wrap="none" rtlCol="0">
            <a:spAutoFit/>
          </a:bodyPr>
          <a:lstStyle/>
          <a:p>
            <a:r>
              <a:rPr lang="zh-CN" altLang="en-US" dirty="0" smtClean="0"/>
              <a:t>第三节</a:t>
            </a:r>
            <a:endParaRPr lang="zh-CN" altLang="en-US" dirty="0"/>
          </a:p>
        </p:txBody>
      </p:sp>
      <p:sp>
        <p:nvSpPr>
          <p:cNvPr id="7" name="TextBox 6"/>
          <p:cNvSpPr txBox="1"/>
          <p:nvPr/>
        </p:nvSpPr>
        <p:spPr>
          <a:xfrm>
            <a:off x="5811143" y="2060848"/>
            <a:ext cx="1800493" cy="369332"/>
          </a:xfrm>
          <a:prstGeom prst="rect">
            <a:avLst/>
          </a:prstGeom>
          <a:noFill/>
        </p:spPr>
        <p:txBody>
          <a:bodyPr wrap="none" rtlCol="0">
            <a:spAutoFit/>
          </a:bodyPr>
          <a:lstStyle/>
          <a:p>
            <a:r>
              <a:rPr lang="zh-CN" altLang="en-US" dirty="0" smtClean="0"/>
              <a:t>制作咖啡宣传单</a:t>
            </a:r>
            <a:endParaRPr lang="zh-CN" altLang="en-US" dirty="0"/>
          </a:p>
        </p:txBody>
      </p:sp>
      <p:sp>
        <p:nvSpPr>
          <p:cNvPr id="8" name="TextBox 7"/>
          <p:cNvSpPr txBox="1"/>
          <p:nvPr/>
        </p:nvSpPr>
        <p:spPr>
          <a:xfrm>
            <a:off x="5811143" y="3054151"/>
            <a:ext cx="1107996" cy="369332"/>
          </a:xfrm>
          <a:prstGeom prst="rect">
            <a:avLst/>
          </a:prstGeom>
          <a:noFill/>
        </p:spPr>
        <p:txBody>
          <a:bodyPr wrap="none" rtlCol="0">
            <a:spAutoFit/>
          </a:bodyPr>
          <a:lstStyle/>
          <a:p>
            <a:r>
              <a:rPr lang="zh-CN" altLang="en-US" dirty="0" smtClean="0"/>
              <a:t>制作挂历</a:t>
            </a:r>
            <a:endParaRPr lang="zh-CN" altLang="en-US" dirty="0"/>
          </a:p>
        </p:txBody>
      </p:sp>
      <p:sp>
        <p:nvSpPr>
          <p:cNvPr id="9" name="TextBox 8"/>
          <p:cNvSpPr txBox="1"/>
          <p:nvPr/>
        </p:nvSpPr>
        <p:spPr>
          <a:xfrm>
            <a:off x="5840467" y="4016352"/>
            <a:ext cx="1338828" cy="369332"/>
          </a:xfrm>
          <a:prstGeom prst="rect">
            <a:avLst/>
          </a:prstGeom>
          <a:noFill/>
        </p:spPr>
        <p:txBody>
          <a:bodyPr wrap="none" rtlCol="0">
            <a:spAutoFit/>
          </a:bodyPr>
          <a:lstStyle/>
          <a:p>
            <a:r>
              <a:rPr lang="zh-CN" altLang="en-US" dirty="0" smtClean="0"/>
              <a:t>制作酒水单</a:t>
            </a:r>
            <a:endParaRPr lang="zh-CN" altLang="en-US" dirty="0"/>
          </a:p>
        </p:txBody>
      </p:sp>
      <p:sp>
        <p:nvSpPr>
          <p:cNvPr id="3" name="TextBox 2"/>
          <p:cNvSpPr txBox="1"/>
          <p:nvPr/>
        </p:nvSpPr>
        <p:spPr>
          <a:xfrm>
            <a:off x="10347647" y="620688"/>
            <a:ext cx="1296144" cy="1015663"/>
          </a:xfrm>
          <a:prstGeom prst="rect">
            <a:avLst/>
          </a:prstGeom>
          <a:noFill/>
        </p:spPr>
        <p:txBody>
          <a:bodyPr wrap="square" rtlCol="0">
            <a:spAutoFit/>
          </a:bodyPr>
          <a:lstStyle/>
          <a:p>
            <a:pPr algn="ctr"/>
            <a:r>
              <a:rPr lang="zh-CN" altLang="en-US" sz="2400" b="1" dirty="0" smtClean="0">
                <a:solidFill>
                  <a:schemeClr val="bg1"/>
                </a:solidFill>
              </a:rPr>
              <a:t>项目六</a:t>
            </a:r>
            <a:endParaRPr lang="en-US" altLang="zh-CN" sz="2400" b="1" dirty="0" smtClean="0">
              <a:solidFill>
                <a:schemeClr val="bg1"/>
              </a:solidFill>
            </a:endParaRPr>
          </a:p>
          <a:p>
            <a:pPr algn="ctr"/>
            <a:r>
              <a:rPr lang="zh-CN" altLang="en-US" b="1" dirty="0" smtClean="0"/>
              <a:t>编辑</a:t>
            </a:r>
            <a:endParaRPr lang="en-US" altLang="zh-CN" b="1" dirty="0" smtClean="0"/>
          </a:p>
          <a:p>
            <a:pPr algn="ctr"/>
            <a:r>
              <a:rPr lang="zh-CN" altLang="en-US" b="1" dirty="0" smtClean="0"/>
              <a:t>文本</a:t>
            </a:r>
            <a:endParaRPr lang="zh-CN" altLang="en-US" b="1" dirty="0"/>
          </a:p>
        </p:txBody>
      </p:sp>
    </p:spTree>
    <p:extLst>
      <p:ext uri="{BB962C8B-B14F-4D97-AF65-F5344CB8AC3E}">
        <p14:creationId xmlns:p14="http://schemas.microsoft.com/office/powerpoint/2010/main" val="27734704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项目六</a:t>
            </a:r>
            <a:endParaRPr lang="zh-CN" altLang="en-US" b="1" dirty="0">
              <a:solidFill>
                <a:schemeClr val="bg1"/>
              </a:solidFill>
            </a:endParaRPr>
          </a:p>
        </p:txBody>
      </p:sp>
      <p:sp>
        <p:nvSpPr>
          <p:cNvPr id="6" name="矩形 5"/>
          <p:cNvSpPr/>
          <p:nvPr/>
        </p:nvSpPr>
        <p:spPr>
          <a:xfrm>
            <a:off x="1946303" y="285021"/>
            <a:ext cx="1114409" cy="369332"/>
          </a:xfrm>
          <a:prstGeom prst="rect">
            <a:avLst/>
          </a:prstGeom>
        </p:spPr>
        <p:txBody>
          <a:bodyPr wrap="none">
            <a:spAutoFit/>
          </a:bodyPr>
          <a:lstStyle/>
          <a:p>
            <a:pPr algn="ctr"/>
            <a:r>
              <a:rPr lang="zh-CN" altLang="en-US" b="1" dirty="0" smtClean="0"/>
              <a:t>编辑文本</a:t>
            </a:r>
            <a:endParaRPr lang="zh-CN" altLang="zh-CN" b="1" dirty="0"/>
          </a:p>
        </p:txBody>
      </p:sp>
      <p:sp>
        <p:nvSpPr>
          <p:cNvPr id="7" name="对角圆角矩形 6"/>
          <p:cNvSpPr/>
          <p:nvPr/>
        </p:nvSpPr>
        <p:spPr>
          <a:xfrm>
            <a:off x="10131623"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tx1">
                    <a:lumMod val="65000"/>
                    <a:lumOff val="35000"/>
                  </a:schemeClr>
                </a:solidFill>
                <a:latin typeface="微软雅黑" pitchFamily="34" charset="-122"/>
                <a:ea typeface="微软雅黑" pitchFamily="34" charset="-122"/>
              </a:rPr>
              <a:t>制作酒水单</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1337609" y="1556792"/>
            <a:ext cx="9023024" cy="1785104"/>
          </a:xfrm>
          <a:prstGeom prst="rect">
            <a:avLst/>
          </a:prstGeom>
          <a:noFill/>
        </p:spPr>
        <p:txBody>
          <a:bodyPr wrap="square" rtlCol="0">
            <a:spAutoFit/>
          </a:bodyPr>
          <a:lstStyle/>
          <a:p>
            <a:pPr>
              <a:spcAft>
                <a:spcPts val="2400"/>
              </a:spcAft>
            </a:pPr>
            <a:r>
              <a:rPr lang="en-US" altLang="zh-CN" dirty="0" smtClean="0"/>
              <a:t> </a:t>
            </a:r>
            <a:r>
              <a:rPr lang="zh-CN" altLang="en-US" dirty="0" smtClean="0"/>
              <a:t>一、</a:t>
            </a:r>
            <a:r>
              <a:rPr lang="en-US" altLang="zh-CN" dirty="0"/>
              <a:t> </a:t>
            </a:r>
            <a:r>
              <a:rPr lang="zh-CN" altLang="en-US" dirty="0" smtClean="0"/>
              <a:t>任务分析</a:t>
            </a:r>
            <a:endParaRPr lang="en-US" altLang="zh-CN" dirty="0"/>
          </a:p>
          <a:p>
            <a:r>
              <a:rPr lang="zh-CN" altLang="zh-CN" dirty="0"/>
              <a:t>关于“酒水单”的制作，可以从以下几个方面着手进行分析：</a:t>
            </a:r>
          </a:p>
          <a:p>
            <a:endParaRPr lang="en-US" altLang="zh-CN" dirty="0" smtClean="0"/>
          </a:p>
          <a:p>
            <a:r>
              <a:rPr lang="zh-CN" altLang="zh-CN" dirty="0" smtClean="0"/>
              <a:t>在</a:t>
            </a:r>
            <a:r>
              <a:rPr lang="zh-CN" altLang="zh-CN" dirty="0"/>
              <a:t>“酒水单”的制作过程中，运用“圆角矩形工具”、“扇形角”、“倒棱角”，使画面更有节奏感，让画面效果节奏感更加突出。</a:t>
            </a:r>
            <a:endParaRPr lang="en-US" altLang="zh-CN" dirty="0" smtClean="0"/>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制作咖啡宣传单</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05574" y="321895"/>
            <a:ext cx="748923" cy="261610"/>
          </a:xfrm>
          <a:prstGeom prst="rect">
            <a:avLst/>
          </a:prstGeom>
          <a:noFill/>
        </p:spPr>
        <p:txBody>
          <a:bodyPr wrap="none" rtlCol="0">
            <a:spAutoFit/>
          </a:bodyPr>
          <a:lstStyle/>
          <a:p>
            <a:r>
              <a:rPr lang="zh-CN" altLang="en-US" sz="1100" b="1" dirty="0" smtClean="0">
                <a:latin typeface="微软雅黑" panose="020B0503020204020204" pitchFamily="34" charset="-122"/>
                <a:ea typeface="微软雅黑" panose="020B0503020204020204" pitchFamily="34" charset="-122"/>
              </a:rPr>
              <a:t>制作挂历</a:t>
            </a:r>
            <a:endParaRPr lang="zh-CN" altLang="en-US" sz="11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627073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项目六</a:t>
            </a:r>
            <a:endParaRPr lang="zh-CN" altLang="en-US" b="1" dirty="0">
              <a:solidFill>
                <a:schemeClr val="bg1"/>
              </a:solidFill>
            </a:endParaRPr>
          </a:p>
        </p:txBody>
      </p:sp>
      <p:sp>
        <p:nvSpPr>
          <p:cNvPr id="6" name="矩形 5"/>
          <p:cNvSpPr/>
          <p:nvPr/>
        </p:nvSpPr>
        <p:spPr>
          <a:xfrm>
            <a:off x="1946303" y="285021"/>
            <a:ext cx="1114409" cy="369332"/>
          </a:xfrm>
          <a:prstGeom prst="rect">
            <a:avLst/>
          </a:prstGeom>
        </p:spPr>
        <p:txBody>
          <a:bodyPr wrap="none">
            <a:spAutoFit/>
          </a:bodyPr>
          <a:lstStyle/>
          <a:p>
            <a:pPr algn="ctr"/>
            <a:r>
              <a:rPr lang="zh-CN" altLang="en-US" b="1" dirty="0" smtClean="0"/>
              <a:t>编辑文本</a:t>
            </a:r>
            <a:endParaRPr lang="zh-CN" altLang="zh-CN" b="1" dirty="0"/>
          </a:p>
        </p:txBody>
      </p:sp>
      <p:sp>
        <p:nvSpPr>
          <p:cNvPr id="7" name="对角圆角矩形 6"/>
          <p:cNvSpPr/>
          <p:nvPr/>
        </p:nvSpPr>
        <p:spPr>
          <a:xfrm>
            <a:off x="10131623"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tx1">
                    <a:lumMod val="65000"/>
                    <a:lumOff val="35000"/>
                  </a:schemeClr>
                </a:solidFill>
                <a:latin typeface="微软雅黑" pitchFamily="34" charset="-122"/>
                <a:ea typeface="微软雅黑" pitchFamily="34" charset="-122"/>
              </a:rPr>
              <a:t>制作酒水单</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821474" y="980728"/>
            <a:ext cx="1682033" cy="369332"/>
          </a:xfrm>
          <a:prstGeom prst="rect">
            <a:avLst/>
          </a:prstGeom>
          <a:noFill/>
        </p:spPr>
        <p:txBody>
          <a:bodyPr wrap="square" rtlCol="0">
            <a:spAutoFit/>
          </a:bodyPr>
          <a:lstStyle/>
          <a:p>
            <a:pPr>
              <a:spcAft>
                <a:spcPts val="2400"/>
              </a:spcAft>
            </a:pPr>
            <a:r>
              <a:rPr lang="en-US" altLang="zh-CN" dirty="0" smtClean="0"/>
              <a:t> </a:t>
            </a:r>
            <a:r>
              <a:rPr lang="zh-CN" altLang="en-US" dirty="0" smtClean="0"/>
              <a:t>二、知识储备</a:t>
            </a:r>
            <a:endParaRPr lang="en-US" altLang="zh-CN" dirty="0" smtClean="0"/>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制作咖啡宣传单</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05574" y="321895"/>
            <a:ext cx="748923" cy="261610"/>
          </a:xfrm>
          <a:prstGeom prst="rect">
            <a:avLst/>
          </a:prstGeom>
          <a:noFill/>
        </p:spPr>
        <p:txBody>
          <a:bodyPr wrap="none" rtlCol="0">
            <a:spAutoFit/>
          </a:bodyPr>
          <a:lstStyle/>
          <a:p>
            <a:r>
              <a:rPr lang="zh-CN" altLang="en-US" sz="1100" b="1" dirty="0" smtClean="0">
                <a:latin typeface="微软雅黑" panose="020B0503020204020204" pitchFamily="34" charset="-122"/>
                <a:ea typeface="微软雅黑" panose="020B0503020204020204" pitchFamily="34" charset="-122"/>
              </a:rPr>
              <a:t>制作挂历</a:t>
            </a:r>
            <a:endParaRPr lang="zh-CN" altLang="en-US" sz="1100" b="1" dirty="0">
              <a:latin typeface="微软雅黑" panose="020B0503020204020204" pitchFamily="34" charset="-122"/>
              <a:ea typeface="微软雅黑" panose="020B0503020204020204" pitchFamily="34" charset="-122"/>
            </a:endParaRPr>
          </a:p>
        </p:txBody>
      </p:sp>
      <p:sp>
        <p:nvSpPr>
          <p:cNvPr id="10" name="TextBox 9"/>
          <p:cNvSpPr txBox="1"/>
          <p:nvPr/>
        </p:nvSpPr>
        <p:spPr>
          <a:xfrm>
            <a:off x="885237" y="1350060"/>
            <a:ext cx="2430474" cy="307777"/>
          </a:xfrm>
          <a:prstGeom prst="rect">
            <a:avLst/>
          </a:prstGeom>
          <a:noFill/>
        </p:spPr>
        <p:txBody>
          <a:bodyPr wrap="none" rtlCol="0">
            <a:spAutoFit/>
          </a:bodyPr>
          <a:lstStyle/>
          <a:p>
            <a:r>
              <a:rPr lang="zh-CN" altLang="zh-CN" sz="1400" b="1" dirty="0" smtClean="0">
                <a:solidFill>
                  <a:srgbClr val="C00000"/>
                </a:solidFill>
              </a:rPr>
              <a:t>圆角</a:t>
            </a:r>
            <a:r>
              <a:rPr lang="zh-CN" altLang="zh-CN" sz="1400" b="1" dirty="0">
                <a:solidFill>
                  <a:srgbClr val="C00000"/>
                </a:solidFill>
              </a:rPr>
              <a:t>矩形、扇形角、倒</a:t>
            </a:r>
            <a:r>
              <a:rPr lang="zh-CN" altLang="zh-CN" sz="1400" b="1" dirty="0" smtClean="0">
                <a:solidFill>
                  <a:srgbClr val="C00000"/>
                </a:solidFill>
              </a:rPr>
              <a:t>棱角</a:t>
            </a:r>
            <a:endParaRPr lang="zh-CN" altLang="zh-CN" sz="1400" b="1" dirty="0">
              <a:solidFill>
                <a:srgbClr val="C00000"/>
              </a:solidFill>
            </a:endParaRPr>
          </a:p>
        </p:txBody>
      </p:sp>
      <p:sp>
        <p:nvSpPr>
          <p:cNvPr id="11" name="TextBox 10"/>
          <p:cNvSpPr txBox="1"/>
          <p:nvPr/>
        </p:nvSpPr>
        <p:spPr>
          <a:xfrm>
            <a:off x="1058615" y="1839332"/>
            <a:ext cx="3565400" cy="307777"/>
          </a:xfrm>
          <a:prstGeom prst="rect">
            <a:avLst/>
          </a:prstGeom>
          <a:noFill/>
        </p:spPr>
        <p:txBody>
          <a:bodyPr wrap="none" rtlCol="0">
            <a:spAutoFit/>
          </a:bodyPr>
          <a:lstStyle/>
          <a:p>
            <a:r>
              <a:rPr lang="zh-CN" altLang="zh-CN" sz="1400" dirty="0"/>
              <a:t>位于“矩形工具”属性栏，如图</a:t>
            </a:r>
            <a:r>
              <a:rPr lang="en-US" altLang="zh-CN" sz="1400" dirty="0"/>
              <a:t>6-71</a:t>
            </a:r>
            <a:r>
              <a:rPr lang="zh-CN" altLang="zh-CN" sz="1400" dirty="0"/>
              <a:t>所示。</a:t>
            </a:r>
            <a:endParaRPr lang="zh-CN" altLang="en-US" sz="1400" dirty="0"/>
          </a:p>
        </p:txBody>
      </p:sp>
      <p:sp>
        <p:nvSpPr>
          <p:cNvPr id="12" name="Rectangle 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3" name="画布 358"/>
          <p:cNvGrpSpPr>
            <a:grpSpLocks noChangeAspect="1"/>
          </p:cNvGrpSpPr>
          <p:nvPr/>
        </p:nvGrpSpPr>
        <p:grpSpPr bwMode="auto">
          <a:xfrm>
            <a:off x="5163071" y="1454352"/>
            <a:ext cx="5273675" cy="894528"/>
            <a:chOff x="2360" y="9203"/>
            <a:chExt cx="7200" cy="853"/>
          </a:xfrm>
        </p:grpSpPr>
        <p:sp>
          <p:nvSpPr>
            <p:cNvPr id="14" name="AutoShape 4"/>
            <p:cNvSpPr>
              <a:spLocks noRot="1" noChangeAspect="1" noChangeArrowheads="1" noTextEdit="1"/>
            </p:cNvSpPr>
            <p:nvPr/>
          </p:nvSpPr>
          <p:spPr bwMode="auto">
            <a:xfrm>
              <a:off x="2360" y="9203"/>
              <a:ext cx="7200" cy="85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文本框 360"/>
            <p:cNvSpPr txBox="1">
              <a:spLocks noChangeArrowheads="1"/>
            </p:cNvSpPr>
            <p:nvPr/>
          </p:nvSpPr>
          <p:spPr bwMode="auto">
            <a:xfrm>
              <a:off x="5253" y="9711"/>
              <a:ext cx="1324" cy="3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6-71</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6146" name="图片 571" descr="6-7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 y="9334"/>
              <a:ext cx="4196" cy="332"/>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TextBox 15"/>
          <p:cNvSpPr txBox="1"/>
          <p:nvPr/>
        </p:nvSpPr>
        <p:spPr>
          <a:xfrm>
            <a:off x="885237" y="3177143"/>
            <a:ext cx="4680520" cy="738664"/>
          </a:xfrm>
          <a:prstGeom prst="rect">
            <a:avLst/>
          </a:prstGeom>
          <a:noFill/>
        </p:spPr>
        <p:txBody>
          <a:bodyPr wrap="square" rtlCol="0">
            <a:spAutoFit/>
          </a:bodyPr>
          <a:lstStyle/>
          <a:p>
            <a:r>
              <a:rPr lang="zh-CN" altLang="zh-CN" sz="1400" dirty="0"/>
              <a:t>“圆角矩形”</a:t>
            </a:r>
            <a:r>
              <a:rPr lang="en-US" altLang="zh-CN" sz="1400" dirty="0"/>
              <a:t> </a:t>
            </a:r>
            <a:r>
              <a:rPr lang="en-US" altLang="zh-CN" sz="1400" dirty="0" smtClean="0"/>
              <a:t>   </a:t>
            </a:r>
            <a:r>
              <a:rPr lang="zh-CN" altLang="zh-CN" sz="1400" dirty="0" smtClean="0"/>
              <a:t>，“扇形角”</a:t>
            </a:r>
            <a:r>
              <a:rPr lang="en-US" altLang="zh-CN" sz="1400" dirty="0" smtClean="0"/>
              <a:t>     </a:t>
            </a:r>
            <a:r>
              <a:rPr lang="zh-CN" altLang="zh-CN" sz="1400" dirty="0"/>
              <a:t>，到棱角</a:t>
            </a:r>
            <a:r>
              <a:rPr lang="en-US" altLang="zh-CN" sz="1400" dirty="0"/>
              <a:t> </a:t>
            </a:r>
            <a:r>
              <a:rPr lang="en-US" altLang="zh-CN" sz="1400" dirty="0" smtClean="0"/>
              <a:t>      </a:t>
            </a:r>
            <a:r>
              <a:rPr lang="zh-CN" altLang="zh-CN" sz="1400" dirty="0" smtClean="0"/>
              <a:t>可以</a:t>
            </a:r>
            <a:r>
              <a:rPr lang="zh-CN" altLang="zh-CN" sz="1400" dirty="0"/>
              <a:t>让角变为圆弧度、扇形角，和直棱角。如图</a:t>
            </a:r>
            <a:r>
              <a:rPr lang="en-US" altLang="zh-CN" sz="1400" dirty="0"/>
              <a:t> 6-72</a:t>
            </a:r>
            <a:r>
              <a:rPr lang="zh-CN" altLang="zh-CN" sz="1400" dirty="0"/>
              <a:t>所示，后面的文本框可以直接设定边角的平滑度大小。</a:t>
            </a:r>
            <a:endParaRPr lang="zh-CN" altLang="en-US" sz="1400" dirty="0"/>
          </a:p>
        </p:txBody>
      </p:sp>
      <p:pic>
        <p:nvPicPr>
          <p:cNvPr id="6151" name="图片 281" descr="Image 0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0461" y="3201397"/>
            <a:ext cx="20002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2" name="图片 282" descr="Image 0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58636" y="3212714"/>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3" name="图片 283" descr="Image 0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0910" y="3201397"/>
            <a:ext cx="21907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4"/>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8" name="画布 362"/>
          <p:cNvGrpSpPr>
            <a:grpSpLocks noChangeAspect="1"/>
          </p:cNvGrpSpPr>
          <p:nvPr/>
        </p:nvGrpSpPr>
        <p:grpSpPr bwMode="auto">
          <a:xfrm>
            <a:off x="5609363" y="3002200"/>
            <a:ext cx="5273675" cy="1827213"/>
            <a:chOff x="2360" y="2329"/>
            <a:chExt cx="7200" cy="2494"/>
          </a:xfrm>
        </p:grpSpPr>
        <p:sp>
          <p:nvSpPr>
            <p:cNvPr id="19" name="AutoShape 13"/>
            <p:cNvSpPr>
              <a:spLocks noRot="1" noChangeAspect="1" noChangeArrowheads="1" noTextEdit="1"/>
            </p:cNvSpPr>
            <p:nvPr/>
          </p:nvSpPr>
          <p:spPr bwMode="auto">
            <a:xfrm>
              <a:off x="2360" y="2329"/>
              <a:ext cx="7200" cy="249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文本框 364"/>
            <p:cNvSpPr txBox="1">
              <a:spLocks noChangeArrowheads="1"/>
            </p:cNvSpPr>
            <p:nvPr/>
          </p:nvSpPr>
          <p:spPr bwMode="auto">
            <a:xfrm>
              <a:off x="5111" y="4518"/>
              <a:ext cx="1823" cy="33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6-72</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6155" name="图片 572" descr="6-7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20" y="2358"/>
              <a:ext cx="4971" cy="199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693363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项目六</a:t>
            </a:r>
            <a:endParaRPr lang="zh-CN" altLang="en-US" b="1" dirty="0">
              <a:solidFill>
                <a:schemeClr val="bg1"/>
              </a:solidFill>
            </a:endParaRPr>
          </a:p>
        </p:txBody>
      </p:sp>
      <p:sp>
        <p:nvSpPr>
          <p:cNvPr id="6" name="矩形 5"/>
          <p:cNvSpPr/>
          <p:nvPr/>
        </p:nvSpPr>
        <p:spPr>
          <a:xfrm>
            <a:off x="1946303" y="285021"/>
            <a:ext cx="1114409" cy="369332"/>
          </a:xfrm>
          <a:prstGeom prst="rect">
            <a:avLst/>
          </a:prstGeom>
        </p:spPr>
        <p:txBody>
          <a:bodyPr wrap="none">
            <a:spAutoFit/>
          </a:bodyPr>
          <a:lstStyle/>
          <a:p>
            <a:pPr algn="ctr"/>
            <a:r>
              <a:rPr lang="zh-CN" altLang="en-US" b="1" dirty="0" smtClean="0"/>
              <a:t>编辑文本</a:t>
            </a:r>
            <a:endParaRPr lang="zh-CN" altLang="zh-CN" b="1" dirty="0"/>
          </a:p>
        </p:txBody>
      </p:sp>
      <p:sp>
        <p:nvSpPr>
          <p:cNvPr id="7" name="对角圆角矩形 6"/>
          <p:cNvSpPr/>
          <p:nvPr/>
        </p:nvSpPr>
        <p:spPr>
          <a:xfrm>
            <a:off x="10131623"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tx1">
                    <a:lumMod val="65000"/>
                    <a:lumOff val="35000"/>
                  </a:schemeClr>
                </a:solidFill>
                <a:latin typeface="微软雅黑" pitchFamily="34" charset="-122"/>
                <a:ea typeface="微软雅黑" pitchFamily="34" charset="-122"/>
              </a:rPr>
              <a:t>制作酒水单</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821474" y="980728"/>
            <a:ext cx="1682033" cy="369332"/>
          </a:xfrm>
          <a:prstGeom prst="rect">
            <a:avLst/>
          </a:prstGeom>
          <a:noFill/>
        </p:spPr>
        <p:txBody>
          <a:bodyPr wrap="square" rtlCol="0">
            <a:spAutoFit/>
          </a:bodyPr>
          <a:lstStyle/>
          <a:p>
            <a:pPr>
              <a:spcAft>
                <a:spcPts val="2400"/>
              </a:spcAft>
            </a:pPr>
            <a:r>
              <a:rPr lang="en-US" altLang="zh-CN" dirty="0" smtClean="0"/>
              <a:t> </a:t>
            </a:r>
            <a:r>
              <a:rPr lang="zh-CN" altLang="en-US" dirty="0" smtClean="0"/>
              <a:t>三、任务实习</a:t>
            </a:r>
            <a:endParaRPr lang="en-US" altLang="zh-CN" dirty="0" smtClean="0"/>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制作咖啡宣传单</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05574" y="321895"/>
            <a:ext cx="748923" cy="261610"/>
          </a:xfrm>
          <a:prstGeom prst="rect">
            <a:avLst/>
          </a:prstGeom>
          <a:noFill/>
        </p:spPr>
        <p:txBody>
          <a:bodyPr wrap="none" rtlCol="0">
            <a:spAutoFit/>
          </a:bodyPr>
          <a:lstStyle/>
          <a:p>
            <a:r>
              <a:rPr lang="zh-CN" altLang="en-US" sz="1100" b="1" dirty="0" smtClean="0">
                <a:latin typeface="微软雅黑" panose="020B0503020204020204" pitchFamily="34" charset="-122"/>
                <a:ea typeface="微软雅黑" panose="020B0503020204020204" pitchFamily="34" charset="-122"/>
              </a:rPr>
              <a:t>制作挂历</a:t>
            </a:r>
            <a:endParaRPr lang="zh-CN" altLang="en-US" sz="1100" b="1" dirty="0">
              <a:latin typeface="微软雅黑" panose="020B0503020204020204" pitchFamily="34" charset="-122"/>
              <a:ea typeface="微软雅黑" panose="020B0503020204020204" pitchFamily="34" charset="-122"/>
            </a:endParaRPr>
          </a:p>
        </p:txBody>
      </p:sp>
      <p:sp>
        <p:nvSpPr>
          <p:cNvPr id="12" name="Rectangle 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Rectangle 14"/>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TextBox 20"/>
          <p:cNvSpPr txBox="1"/>
          <p:nvPr/>
        </p:nvSpPr>
        <p:spPr>
          <a:xfrm>
            <a:off x="776890" y="1323141"/>
            <a:ext cx="4242165" cy="4247317"/>
          </a:xfrm>
          <a:prstGeom prst="rect">
            <a:avLst/>
          </a:prstGeom>
          <a:noFill/>
        </p:spPr>
        <p:txBody>
          <a:bodyPr wrap="square" rtlCol="0">
            <a:spAutoFit/>
          </a:bodyPr>
          <a:lstStyle/>
          <a:p>
            <a:r>
              <a:rPr lang="zh-CN" altLang="zh-CN" sz="1400" dirty="0"/>
              <a:t>【</a:t>
            </a:r>
            <a:r>
              <a:rPr lang="en-US" altLang="zh-CN" sz="1400" dirty="0"/>
              <a:t>Step01</a:t>
            </a:r>
            <a:r>
              <a:rPr lang="zh-CN" altLang="zh-CN" sz="1400" dirty="0"/>
              <a:t>】新建空白文档。设置文档名称为“酒水单”，设置“宽”为</a:t>
            </a:r>
            <a:r>
              <a:rPr lang="en-US" altLang="zh-CN" sz="1400" dirty="0"/>
              <a:t>210mm</a:t>
            </a:r>
            <a:r>
              <a:rPr lang="zh-CN" altLang="zh-CN" sz="1400" dirty="0"/>
              <a:t>、“高”为</a:t>
            </a:r>
            <a:r>
              <a:rPr lang="en-US" altLang="zh-CN" sz="1400" dirty="0"/>
              <a:t>350mm</a:t>
            </a:r>
            <a:r>
              <a:rPr lang="zh-CN" altLang="zh-CN" sz="1400" dirty="0"/>
              <a:t>。</a:t>
            </a:r>
          </a:p>
          <a:p>
            <a:r>
              <a:rPr lang="zh-CN" altLang="zh-CN" sz="1400" dirty="0"/>
              <a:t>【</a:t>
            </a:r>
            <a:r>
              <a:rPr lang="en-US" altLang="zh-CN" sz="1400" dirty="0"/>
              <a:t>Step02</a:t>
            </a:r>
            <a:r>
              <a:rPr lang="zh-CN" altLang="zh-CN" sz="1400" dirty="0"/>
              <a:t>】导入素材“酒水底图”，放置页面同等大小，如图</a:t>
            </a:r>
            <a:r>
              <a:rPr lang="en-US" altLang="zh-CN" sz="1400" dirty="0"/>
              <a:t>6-73</a:t>
            </a:r>
            <a:r>
              <a:rPr lang="zh-CN" altLang="zh-CN" sz="1400" dirty="0"/>
              <a:t>所示</a:t>
            </a:r>
            <a:r>
              <a:rPr lang="zh-CN" altLang="zh-CN" sz="1400" dirty="0" smtClean="0"/>
              <a:t>。</a:t>
            </a:r>
            <a:endParaRPr lang="en-US" altLang="zh-CN" sz="1400" dirty="0" smtClean="0"/>
          </a:p>
          <a:p>
            <a:r>
              <a:rPr lang="zh-CN" altLang="zh-CN" sz="1400" dirty="0"/>
              <a:t>【</a:t>
            </a:r>
            <a:r>
              <a:rPr lang="en-US" altLang="zh-CN" sz="1400" dirty="0"/>
              <a:t>Step03</a:t>
            </a:r>
            <a:r>
              <a:rPr lang="zh-CN" altLang="zh-CN" sz="1400" dirty="0"/>
              <a:t>】点击左侧工具栏“矩形工具”选择“扇形角”工具，“转角半径”设置为“</a:t>
            </a:r>
            <a:r>
              <a:rPr lang="en-US" altLang="zh-CN" sz="1400" dirty="0"/>
              <a:t>8</a:t>
            </a:r>
            <a:r>
              <a:rPr lang="zh-CN" altLang="zh-CN" sz="1400" dirty="0"/>
              <a:t>”，轮廓宽度为“</a:t>
            </a:r>
            <a:r>
              <a:rPr lang="en-US" altLang="zh-CN" sz="1400" dirty="0"/>
              <a:t>0.5mm</a:t>
            </a:r>
            <a:r>
              <a:rPr lang="zh-CN" altLang="zh-CN" sz="1400" dirty="0"/>
              <a:t>”绘制轮廓图形，如图</a:t>
            </a:r>
            <a:r>
              <a:rPr lang="en-US" altLang="zh-CN" sz="1400" dirty="0"/>
              <a:t>6-74 </a:t>
            </a:r>
            <a:r>
              <a:rPr lang="zh-CN" altLang="zh-CN" sz="1400" dirty="0"/>
              <a:t>所示</a:t>
            </a:r>
            <a:r>
              <a:rPr lang="zh-CN" altLang="zh-CN" sz="1400" dirty="0" smtClean="0"/>
              <a:t>。</a:t>
            </a:r>
            <a:endParaRPr lang="en-US" altLang="zh-CN" sz="1400" dirty="0" smtClean="0"/>
          </a:p>
          <a:p>
            <a:r>
              <a:rPr lang="zh-CN" altLang="zh-CN" sz="1400" dirty="0"/>
              <a:t>【</a:t>
            </a:r>
            <a:r>
              <a:rPr lang="en-US" altLang="zh-CN" sz="1400" dirty="0"/>
              <a:t>Step04</a:t>
            </a:r>
            <a:r>
              <a:rPr lang="zh-CN" altLang="zh-CN" sz="1400" dirty="0"/>
              <a:t>】点击左侧工具栏“矩形工具”选择“倒棱角”工具，“转角半径”设置为“</a:t>
            </a:r>
            <a:r>
              <a:rPr lang="en-US" altLang="zh-CN" sz="1400" dirty="0"/>
              <a:t>7</a:t>
            </a:r>
            <a:r>
              <a:rPr lang="zh-CN" altLang="zh-CN" sz="1400" dirty="0"/>
              <a:t>”，轮廓宽度为“</a:t>
            </a:r>
            <a:r>
              <a:rPr lang="en-US" altLang="zh-CN" sz="1400" dirty="0"/>
              <a:t>0.5mm</a:t>
            </a:r>
            <a:r>
              <a:rPr lang="zh-CN" altLang="zh-CN" sz="1400" dirty="0"/>
              <a:t>”绘制轮廓图形放置上方，如图</a:t>
            </a:r>
            <a:r>
              <a:rPr lang="en-US" altLang="zh-CN" sz="1400" dirty="0"/>
              <a:t>6-75 </a:t>
            </a:r>
            <a:r>
              <a:rPr lang="zh-CN" altLang="zh-CN" sz="1400" dirty="0"/>
              <a:t>所示。在复制一份放置下方，如图</a:t>
            </a:r>
            <a:r>
              <a:rPr lang="en-US" altLang="zh-CN" sz="1400" dirty="0"/>
              <a:t>6-76</a:t>
            </a:r>
            <a:r>
              <a:rPr lang="zh-CN" altLang="zh-CN" sz="1400" dirty="0"/>
              <a:t>所示</a:t>
            </a:r>
            <a:r>
              <a:rPr lang="zh-CN" altLang="zh-CN" sz="1400" dirty="0" smtClean="0"/>
              <a:t>。</a:t>
            </a:r>
            <a:endParaRPr lang="en-US" altLang="zh-CN" sz="1400" dirty="0" smtClean="0"/>
          </a:p>
          <a:p>
            <a:r>
              <a:rPr lang="zh-CN" altLang="zh-CN" sz="1400" dirty="0"/>
              <a:t>【</a:t>
            </a:r>
            <a:r>
              <a:rPr lang="en-US" altLang="zh-CN" sz="1400" dirty="0"/>
              <a:t>Step05</a:t>
            </a:r>
            <a:r>
              <a:rPr lang="zh-CN" altLang="zh-CN" sz="1400" dirty="0"/>
              <a:t>】点击左侧工具栏“矩形工具”选择“圆角矩形”工具，“转角半径”设置为“</a:t>
            </a:r>
            <a:r>
              <a:rPr lang="en-US" altLang="zh-CN" sz="1400" dirty="0"/>
              <a:t>4</a:t>
            </a:r>
            <a:r>
              <a:rPr lang="zh-CN" altLang="zh-CN" sz="1400" dirty="0"/>
              <a:t>”，轮廓宽度为“</a:t>
            </a:r>
            <a:r>
              <a:rPr lang="en-US" altLang="zh-CN" sz="1400" dirty="0"/>
              <a:t>0.5mm</a:t>
            </a:r>
            <a:r>
              <a:rPr lang="zh-CN" altLang="zh-CN" sz="1400" dirty="0"/>
              <a:t>”绘制轮廓图形放置中间，轮廓图形全部绘制完成，如图</a:t>
            </a:r>
            <a:r>
              <a:rPr lang="en-US" altLang="zh-CN" sz="1400" dirty="0"/>
              <a:t>6-77</a:t>
            </a:r>
            <a:r>
              <a:rPr lang="zh-CN" altLang="zh-CN" sz="1400" dirty="0"/>
              <a:t>所示</a:t>
            </a:r>
            <a:r>
              <a:rPr lang="zh-CN" altLang="zh-CN" sz="1400" dirty="0" smtClean="0"/>
              <a:t>。</a:t>
            </a:r>
            <a:endParaRPr lang="en-US" altLang="zh-CN" sz="1400" dirty="0" smtClean="0"/>
          </a:p>
          <a:p>
            <a:r>
              <a:rPr lang="zh-CN" altLang="zh-CN" sz="1400" dirty="0"/>
              <a:t>【</a:t>
            </a:r>
            <a:r>
              <a:rPr lang="en-US" altLang="zh-CN" sz="1400" dirty="0"/>
              <a:t>Step06</a:t>
            </a:r>
            <a:r>
              <a:rPr lang="zh-CN" altLang="zh-CN" sz="1400" dirty="0"/>
              <a:t>】点击左侧工具栏“文本工具”点击左键输入美术文本“酒水单”，输入完成后调整合适大小放置中间轮廓图形，如图</a:t>
            </a:r>
            <a:r>
              <a:rPr lang="en-US" altLang="zh-CN" sz="1400" dirty="0"/>
              <a:t>6-78</a:t>
            </a:r>
            <a:r>
              <a:rPr lang="zh-CN" altLang="zh-CN" sz="1400" dirty="0"/>
              <a:t>所示</a:t>
            </a:r>
            <a:r>
              <a:rPr lang="zh-CN" altLang="zh-CN" sz="1400" dirty="0" smtClean="0"/>
              <a:t>。</a:t>
            </a:r>
            <a:endParaRPr lang="en-US" altLang="zh-CN" sz="1400" dirty="0" smtClean="0"/>
          </a:p>
          <a:p>
            <a:endParaRPr lang="zh-CN" altLang="en-US" dirty="0"/>
          </a:p>
        </p:txBody>
      </p:sp>
      <p:sp>
        <p:nvSpPr>
          <p:cNvPr id="22" name="Rectangle 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3" name="画布 366"/>
          <p:cNvGrpSpPr>
            <a:grpSpLocks noChangeAspect="1"/>
          </p:cNvGrpSpPr>
          <p:nvPr/>
        </p:nvGrpSpPr>
        <p:grpSpPr bwMode="auto">
          <a:xfrm>
            <a:off x="4473002" y="867383"/>
            <a:ext cx="4145844" cy="1991802"/>
            <a:chOff x="2360" y="8752"/>
            <a:chExt cx="7200" cy="3459"/>
          </a:xfrm>
        </p:grpSpPr>
        <p:sp>
          <p:nvSpPr>
            <p:cNvPr id="24" name="AutoShape 4"/>
            <p:cNvSpPr>
              <a:spLocks noRot="1" noChangeAspect="1" noChangeArrowheads="1" noTextEdit="1"/>
            </p:cNvSpPr>
            <p:nvPr/>
          </p:nvSpPr>
          <p:spPr bwMode="auto">
            <a:xfrm>
              <a:off x="2360" y="8752"/>
              <a:ext cx="7200" cy="345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7171" name="图片 36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7" y="8752"/>
              <a:ext cx="1898" cy="3068"/>
            </a:xfrm>
            <a:prstGeom prst="rect">
              <a:avLst/>
            </a:prstGeom>
            <a:noFill/>
            <a:extLst>
              <a:ext uri="{909E8E84-426E-40DD-AFC4-6F175D3DCCD1}">
                <a14:hiddenFill xmlns:a14="http://schemas.microsoft.com/office/drawing/2010/main">
                  <a:solidFill>
                    <a:srgbClr val="FFFFFF"/>
                  </a:solidFill>
                </a14:hiddenFill>
              </a:ext>
            </a:extLst>
          </p:spPr>
        </p:pic>
        <p:sp>
          <p:nvSpPr>
            <p:cNvPr id="25" name="文本框 368"/>
            <p:cNvSpPr txBox="1">
              <a:spLocks noChangeArrowheads="1"/>
            </p:cNvSpPr>
            <p:nvPr/>
          </p:nvSpPr>
          <p:spPr bwMode="auto">
            <a:xfrm>
              <a:off x="5156" y="11810"/>
              <a:ext cx="1563" cy="39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6-73</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26" name="Rectangle 11"/>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7" name="画布 370"/>
          <p:cNvGrpSpPr>
            <a:grpSpLocks noChangeAspect="1"/>
          </p:cNvGrpSpPr>
          <p:nvPr/>
        </p:nvGrpSpPr>
        <p:grpSpPr bwMode="auto">
          <a:xfrm>
            <a:off x="6532968" y="897654"/>
            <a:ext cx="3960440" cy="2110168"/>
            <a:chOff x="2360" y="12459"/>
            <a:chExt cx="7200" cy="3834"/>
          </a:xfrm>
        </p:grpSpPr>
        <p:sp>
          <p:nvSpPr>
            <p:cNvPr id="28" name="AutoShape 10"/>
            <p:cNvSpPr>
              <a:spLocks noRot="1" noChangeAspect="1" noChangeArrowheads="1" noTextEdit="1"/>
            </p:cNvSpPr>
            <p:nvPr/>
          </p:nvSpPr>
          <p:spPr bwMode="auto">
            <a:xfrm>
              <a:off x="2360" y="12459"/>
              <a:ext cx="7200" cy="383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文本框 372"/>
            <p:cNvSpPr txBox="1">
              <a:spLocks noChangeArrowheads="1"/>
            </p:cNvSpPr>
            <p:nvPr/>
          </p:nvSpPr>
          <p:spPr bwMode="auto">
            <a:xfrm>
              <a:off x="5331" y="15952"/>
              <a:ext cx="1388" cy="33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6-74</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7176" name="图片 575" descr="6-7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70" y="12514"/>
              <a:ext cx="2074" cy="3358"/>
            </a:xfrm>
            <a:prstGeom prst="rect">
              <a:avLst/>
            </a:prstGeom>
            <a:noFill/>
            <a:extLst>
              <a:ext uri="{909E8E84-426E-40DD-AFC4-6F175D3DCCD1}">
                <a14:hiddenFill xmlns:a14="http://schemas.microsoft.com/office/drawing/2010/main">
                  <a:solidFill>
                    <a:srgbClr val="FFFFFF"/>
                  </a:solidFill>
                </a14:hiddenFill>
              </a:ext>
            </a:extLst>
          </p:spPr>
        </p:pic>
      </p:grpSp>
      <p:sp>
        <p:nvSpPr>
          <p:cNvPr id="30" name="Rectangle 19"/>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31" name="画布 374"/>
          <p:cNvGrpSpPr>
            <a:grpSpLocks noChangeAspect="1"/>
          </p:cNvGrpSpPr>
          <p:nvPr/>
        </p:nvGrpSpPr>
        <p:grpSpPr bwMode="auto">
          <a:xfrm>
            <a:off x="5334734" y="3212976"/>
            <a:ext cx="3769901" cy="2164119"/>
            <a:chOff x="2360" y="7776"/>
            <a:chExt cx="7200" cy="4131"/>
          </a:xfrm>
        </p:grpSpPr>
        <p:sp>
          <p:nvSpPr>
            <p:cNvPr id="7168" name="AutoShape 18"/>
            <p:cNvSpPr>
              <a:spLocks noRot="1" noChangeAspect="1" noChangeArrowheads="1" noTextEdit="1"/>
            </p:cNvSpPr>
            <p:nvPr/>
          </p:nvSpPr>
          <p:spPr bwMode="auto">
            <a:xfrm>
              <a:off x="2360" y="7776"/>
              <a:ext cx="7200" cy="413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169" name="文本框 377"/>
            <p:cNvSpPr txBox="1">
              <a:spLocks noChangeArrowheads="1"/>
            </p:cNvSpPr>
            <p:nvPr/>
          </p:nvSpPr>
          <p:spPr bwMode="auto">
            <a:xfrm>
              <a:off x="3971" y="11554"/>
              <a:ext cx="1272" cy="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6-75</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170" name="文本框 378"/>
            <p:cNvSpPr txBox="1">
              <a:spLocks noChangeArrowheads="1"/>
            </p:cNvSpPr>
            <p:nvPr/>
          </p:nvSpPr>
          <p:spPr bwMode="auto">
            <a:xfrm>
              <a:off x="6757" y="11524"/>
              <a:ext cx="1411" cy="3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6-76</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7183" name="图片 576" descr="6-7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02" y="7944"/>
              <a:ext cx="2204" cy="3529"/>
            </a:xfrm>
            <a:prstGeom prst="rect">
              <a:avLst/>
            </a:prstGeom>
            <a:noFill/>
            <a:extLst>
              <a:ext uri="{909E8E84-426E-40DD-AFC4-6F175D3DCCD1}">
                <a14:hiddenFill xmlns:a14="http://schemas.microsoft.com/office/drawing/2010/main">
                  <a:solidFill>
                    <a:srgbClr val="FFFFFF"/>
                  </a:solidFill>
                </a14:hiddenFill>
              </a:ext>
            </a:extLst>
          </p:spPr>
        </p:pic>
        <p:pic>
          <p:nvPicPr>
            <p:cNvPr id="7182" name="图片 577" descr="6-7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04" y="7945"/>
              <a:ext cx="2227" cy="3611"/>
            </a:xfrm>
            <a:prstGeom prst="rect">
              <a:avLst/>
            </a:prstGeom>
            <a:noFill/>
            <a:extLst>
              <a:ext uri="{909E8E84-426E-40DD-AFC4-6F175D3DCCD1}">
                <a14:hiddenFill xmlns:a14="http://schemas.microsoft.com/office/drawing/2010/main">
                  <a:solidFill>
                    <a:srgbClr val="FFFFFF"/>
                  </a:solidFill>
                </a14:hiddenFill>
              </a:ext>
            </a:extLst>
          </p:spPr>
        </p:pic>
      </p:grpSp>
      <p:sp>
        <p:nvSpPr>
          <p:cNvPr id="7172" name="Rectangle 2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7173" name="画布 380"/>
          <p:cNvGrpSpPr>
            <a:grpSpLocks noChangeAspect="1"/>
          </p:cNvGrpSpPr>
          <p:nvPr/>
        </p:nvGrpSpPr>
        <p:grpSpPr bwMode="auto">
          <a:xfrm>
            <a:off x="8375788" y="829252"/>
            <a:ext cx="4194235" cy="2383724"/>
            <a:chOff x="2360" y="14419"/>
            <a:chExt cx="6501" cy="3694"/>
          </a:xfrm>
        </p:grpSpPr>
        <p:sp>
          <p:nvSpPr>
            <p:cNvPr id="7174" name="AutoShape 25"/>
            <p:cNvSpPr>
              <a:spLocks noRot="1" noChangeAspect="1" noChangeArrowheads="1" noTextEdit="1"/>
            </p:cNvSpPr>
            <p:nvPr/>
          </p:nvSpPr>
          <p:spPr bwMode="auto">
            <a:xfrm>
              <a:off x="2360" y="14419"/>
              <a:ext cx="6501" cy="369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175" name="文本框 382"/>
            <p:cNvSpPr txBox="1">
              <a:spLocks noChangeArrowheads="1"/>
            </p:cNvSpPr>
            <p:nvPr/>
          </p:nvSpPr>
          <p:spPr bwMode="auto">
            <a:xfrm>
              <a:off x="5111" y="17739"/>
              <a:ext cx="1401" cy="3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6-77</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7191" name="图片 579" descr="6-7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66" y="14637"/>
              <a:ext cx="1903" cy="3049"/>
            </a:xfrm>
            <a:prstGeom prst="rect">
              <a:avLst/>
            </a:prstGeom>
            <a:noFill/>
            <a:extLst>
              <a:ext uri="{909E8E84-426E-40DD-AFC4-6F175D3DCCD1}">
                <a14:hiddenFill xmlns:a14="http://schemas.microsoft.com/office/drawing/2010/main">
                  <a:solidFill>
                    <a:srgbClr val="FFFFFF"/>
                  </a:solidFill>
                </a14:hiddenFill>
              </a:ext>
            </a:extLst>
          </p:spPr>
        </p:pic>
      </p:grpSp>
      <p:sp>
        <p:nvSpPr>
          <p:cNvPr id="7177" name="Rectangle 32"/>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7178" name="画布 384"/>
          <p:cNvGrpSpPr>
            <a:grpSpLocks noChangeAspect="1"/>
          </p:cNvGrpSpPr>
          <p:nvPr/>
        </p:nvGrpSpPr>
        <p:grpSpPr bwMode="auto">
          <a:xfrm>
            <a:off x="7629012" y="3316036"/>
            <a:ext cx="4080778" cy="2378241"/>
            <a:chOff x="2360" y="7024"/>
            <a:chExt cx="5994" cy="3492"/>
          </a:xfrm>
        </p:grpSpPr>
        <p:sp>
          <p:nvSpPr>
            <p:cNvPr id="7179" name="AutoShape 31"/>
            <p:cNvSpPr>
              <a:spLocks noRot="1" noChangeAspect="1" noChangeArrowheads="1" noTextEdit="1"/>
            </p:cNvSpPr>
            <p:nvPr/>
          </p:nvSpPr>
          <p:spPr bwMode="auto">
            <a:xfrm>
              <a:off x="2360" y="7024"/>
              <a:ext cx="5994" cy="349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180" name="文本框 386"/>
            <p:cNvSpPr txBox="1">
              <a:spLocks noChangeArrowheads="1"/>
            </p:cNvSpPr>
            <p:nvPr/>
          </p:nvSpPr>
          <p:spPr bwMode="auto">
            <a:xfrm>
              <a:off x="5205" y="10132"/>
              <a:ext cx="1303" cy="3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6-78</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7197" name="图片 580" descr="6-7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084" y="7024"/>
              <a:ext cx="1924" cy="312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1699232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项目六</a:t>
            </a:r>
            <a:endParaRPr lang="zh-CN" altLang="en-US" b="1" dirty="0">
              <a:solidFill>
                <a:schemeClr val="bg1"/>
              </a:solidFill>
            </a:endParaRPr>
          </a:p>
        </p:txBody>
      </p:sp>
      <p:sp>
        <p:nvSpPr>
          <p:cNvPr id="6" name="矩形 5"/>
          <p:cNvSpPr/>
          <p:nvPr/>
        </p:nvSpPr>
        <p:spPr>
          <a:xfrm>
            <a:off x="1946303" y="285021"/>
            <a:ext cx="1114409" cy="369332"/>
          </a:xfrm>
          <a:prstGeom prst="rect">
            <a:avLst/>
          </a:prstGeom>
        </p:spPr>
        <p:txBody>
          <a:bodyPr wrap="none">
            <a:spAutoFit/>
          </a:bodyPr>
          <a:lstStyle/>
          <a:p>
            <a:pPr algn="ctr"/>
            <a:r>
              <a:rPr lang="zh-CN" altLang="en-US" b="1" dirty="0" smtClean="0"/>
              <a:t>编辑文本</a:t>
            </a:r>
            <a:endParaRPr lang="zh-CN" altLang="zh-CN" b="1" dirty="0"/>
          </a:p>
        </p:txBody>
      </p:sp>
      <p:sp>
        <p:nvSpPr>
          <p:cNvPr id="7" name="对角圆角矩形 6"/>
          <p:cNvSpPr/>
          <p:nvPr/>
        </p:nvSpPr>
        <p:spPr>
          <a:xfrm>
            <a:off x="10131623"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tx1">
                    <a:lumMod val="65000"/>
                    <a:lumOff val="35000"/>
                  </a:schemeClr>
                </a:solidFill>
                <a:latin typeface="微软雅黑" pitchFamily="34" charset="-122"/>
                <a:ea typeface="微软雅黑" pitchFamily="34" charset="-122"/>
              </a:rPr>
              <a:t>制作酒水单</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821474" y="980728"/>
            <a:ext cx="1682033" cy="369332"/>
          </a:xfrm>
          <a:prstGeom prst="rect">
            <a:avLst/>
          </a:prstGeom>
          <a:noFill/>
        </p:spPr>
        <p:txBody>
          <a:bodyPr wrap="square" rtlCol="0">
            <a:spAutoFit/>
          </a:bodyPr>
          <a:lstStyle/>
          <a:p>
            <a:pPr>
              <a:spcAft>
                <a:spcPts val="2400"/>
              </a:spcAft>
            </a:pPr>
            <a:r>
              <a:rPr lang="en-US" altLang="zh-CN" dirty="0" smtClean="0"/>
              <a:t> </a:t>
            </a:r>
            <a:r>
              <a:rPr lang="zh-CN" altLang="en-US" dirty="0" smtClean="0"/>
              <a:t>三、任务实习</a:t>
            </a:r>
            <a:endParaRPr lang="en-US" altLang="zh-CN" dirty="0" smtClean="0"/>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制作咖啡宣传单</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05574" y="321895"/>
            <a:ext cx="748923" cy="261610"/>
          </a:xfrm>
          <a:prstGeom prst="rect">
            <a:avLst/>
          </a:prstGeom>
          <a:noFill/>
        </p:spPr>
        <p:txBody>
          <a:bodyPr wrap="none" rtlCol="0">
            <a:spAutoFit/>
          </a:bodyPr>
          <a:lstStyle/>
          <a:p>
            <a:r>
              <a:rPr lang="zh-CN" altLang="en-US" sz="1100" b="1" dirty="0" smtClean="0">
                <a:latin typeface="微软雅黑" panose="020B0503020204020204" pitchFamily="34" charset="-122"/>
                <a:ea typeface="微软雅黑" panose="020B0503020204020204" pitchFamily="34" charset="-122"/>
              </a:rPr>
              <a:t>制作挂历</a:t>
            </a:r>
            <a:endParaRPr lang="zh-CN" altLang="en-US" sz="1100" b="1" dirty="0">
              <a:latin typeface="微软雅黑" panose="020B0503020204020204" pitchFamily="34" charset="-122"/>
              <a:ea typeface="微软雅黑" panose="020B0503020204020204" pitchFamily="34" charset="-122"/>
            </a:endParaRPr>
          </a:p>
        </p:txBody>
      </p:sp>
      <p:sp>
        <p:nvSpPr>
          <p:cNvPr id="12" name="Rectangle 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Rectangle 14"/>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TextBox 20"/>
          <p:cNvSpPr txBox="1"/>
          <p:nvPr/>
        </p:nvSpPr>
        <p:spPr>
          <a:xfrm>
            <a:off x="776890" y="1323141"/>
            <a:ext cx="4242165" cy="3108543"/>
          </a:xfrm>
          <a:prstGeom prst="rect">
            <a:avLst/>
          </a:prstGeom>
          <a:noFill/>
        </p:spPr>
        <p:txBody>
          <a:bodyPr wrap="square" rtlCol="0">
            <a:spAutoFit/>
          </a:bodyPr>
          <a:lstStyle/>
          <a:p>
            <a:r>
              <a:rPr lang="zh-CN" altLang="zh-CN" sz="1400" dirty="0"/>
              <a:t>【</a:t>
            </a:r>
            <a:r>
              <a:rPr lang="en-US" altLang="zh-CN" sz="1400" dirty="0"/>
              <a:t>Step07</a:t>
            </a:r>
            <a:r>
              <a:rPr lang="zh-CN" altLang="zh-CN" sz="1400" dirty="0"/>
              <a:t>】点击左侧工具栏“文本工具”在第一个小框内点击左键输入美术文本“酒水类”，输入完成后调整合适大小放置“倒棱角”轮廓图形上方，如图</a:t>
            </a:r>
            <a:r>
              <a:rPr lang="en-US" altLang="zh-CN" sz="1400" dirty="0"/>
              <a:t>6-79</a:t>
            </a:r>
            <a:r>
              <a:rPr lang="zh-CN" altLang="zh-CN" sz="1400" dirty="0"/>
              <a:t>所示。然后在酒水类下方合适位置，点击左键不放绘制段落文本框，输入段落文本，如图</a:t>
            </a:r>
            <a:r>
              <a:rPr lang="en-US" altLang="zh-CN" sz="1400" dirty="0"/>
              <a:t>6-80</a:t>
            </a:r>
            <a:r>
              <a:rPr lang="zh-CN" altLang="zh-CN" sz="1400" dirty="0"/>
              <a:t>所示。</a:t>
            </a:r>
          </a:p>
          <a:p>
            <a:r>
              <a:rPr lang="zh-CN" altLang="zh-CN" sz="1400" dirty="0"/>
              <a:t>【</a:t>
            </a:r>
            <a:r>
              <a:rPr lang="en-US" altLang="zh-CN" sz="1400" dirty="0"/>
              <a:t>Step08</a:t>
            </a:r>
            <a:r>
              <a:rPr lang="zh-CN" altLang="zh-CN" sz="1400" dirty="0"/>
              <a:t>】点击左侧工具栏“文本工具”在最下面小框内点击左键输入美术文本“热饮类”，输入完成后调整合适大小放置“倒棱角”轮廓图形上方，如图</a:t>
            </a:r>
            <a:r>
              <a:rPr lang="en-US" altLang="zh-CN" sz="1400" dirty="0"/>
              <a:t>6-81</a:t>
            </a:r>
            <a:r>
              <a:rPr lang="zh-CN" altLang="zh-CN" sz="1400" dirty="0"/>
              <a:t>所示。然后在热饮类类下方合适位置，点击左键不放绘制段落文本框，输入段落文本，如图</a:t>
            </a:r>
            <a:r>
              <a:rPr lang="en-US" altLang="zh-CN" sz="1400" dirty="0"/>
              <a:t>6-82</a:t>
            </a:r>
            <a:r>
              <a:rPr lang="zh-CN" altLang="zh-CN" sz="1400" dirty="0"/>
              <a:t>所示</a:t>
            </a:r>
          </a:p>
          <a:p>
            <a:r>
              <a:rPr lang="zh-CN" altLang="zh-CN" sz="1400" dirty="0"/>
              <a:t>【</a:t>
            </a:r>
            <a:r>
              <a:rPr lang="en-US" altLang="zh-CN" sz="1400" dirty="0"/>
              <a:t>Step09</a:t>
            </a:r>
            <a:r>
              <a:rPr lang="zh-CN" altLang="zh-CN" sz="1400" dirty="0"/>
              <a:t>】分别“酒水类”和“热饮类”美术文本，颜色填充为红色，（</a:t>
            </a:r>
            <a:r>
              <a:rPr lang="en-US" altLang="zh-CN" sz="1400" dirty="0"/>
              <a:t>C:0</a:t>
            </a:r>
            <a:r>
              <a:rPr lang="zh-CN" altLang="zh-CN" sz="1400" dirty="0"/>
              <a:t>，</a:t>
            </a:r>
            <a:r>
              <a:rPr lang="en-US" altLang="zh-CN" sz="1400" dirty="0"/>
              <a:t>M:100</a:t>
            </a:r>
            <a:r>
              <a:rPr lang="zh-CN" altLang="zh-CN" sz="1400" dirty="0"/>
              <a:t>，</a:t>
            </a:r>
            <a:r>
              <a:rPr lang="en-US" altLang="zh-CN" sz="1400" dirty="0"/>
              <a:t>Y:100</a:t>
            </a:r>
            <a:r>
              <a:rPr lang="zh-CN" altLang="zh-CN" sz="1400" dirty="0"/>
              <a:t>，</a:t>
            </a:r>
            <a:r>
              <a:rPr lang="en-US" altLang="zh-CN" sz="1400" dirty="0"/>
              <a:t>K:0</a:t>
            </a:r>
            <a:r>
              <a:rPr lang="zh-CN" altLang="zh-CN" sz="1400" dirty="0"/>
              <a:t>）</a:t>
            </a:r>
            <a:r>
              <a:rPr lang="en-US" altLang="zh-CN" sz="1400" dirty="0"/>
              <a:t>.</a:t>
            </a:r>
            <a:r>
              <a:rPr lang="zh-CN" altLang="zh-CN" sz="1400" dirty="0"/>
              <a:t>完成最终“酒水单”制作，如图</a:t>
            </a:r>
            <a:r>
              <a:rPr lang="en-US" altLang="zh-CN" sz="1400" dirty="0"/>
              <a:t>6-83</a:t>
            </a:r>
            <a:r>
              <a:rPr lang="zh-CN" altLang="zh-CN" sz="1400" dirty="0"/>
              <a:t>所示。</a:t>
            </a:r>
            <a:endParaRPr lang="zh-CN" altLang="en-US" sz="1400" dirty="0"/>
          </a:p>
        </p:txBody>
      </p:sp>
      <p:sp>
        <p:nvSpPr>
          <p:cNvPr id="22" name="Rectangle 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6" name="Rectangle 11"/>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0" name="Rectangle 19"/>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172" name="Rectangle 2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177" name="Rectangle 32"/>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1" name="画布 388"/>
          <p:cNvGrpSpPr>
            <a:grpSpLocks noChangeAspect="1"/>
          </p:cNvGrpSpPr>
          <p:nvPr/>
        </p:nvGrpSpPr>
        <p:grpSpPr bwMode="auto">
          <a:xfrm>
            <a:off x="5498399" y="908720"/>
            <a:ext cx="4838700" cy="2403475"/>
            <a:chOff x="2360" y="12678"/>
            <a:chExt cx="6605" cy="3282"/>
          </a:xfrm>
        </p:grpSpPr>
        <p:sp>
          <p:nvSpPr>
            <p:cNvPr id="13" name="AutoShape 6"/>
            <p:cNvSpPr>
              <a:spLocks noRot="1" noChangeAspect="1" noChangeArrowheads="1" noTextEdit="1"/>
            </p:cNvSpPr>
            <p:nvPr/>
          </p:nvSpPr>
          <p:spPr bwMode="auto">
            <a:xfrm>
              <a:off x="2360" y="12678"/>
              <a:ext cx="6605" cy="328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文本框 391"/>
            <p:cNvSpPr txBox="1">
              <a:spLocks noChangeArrowheads="1"/>
            </p:cNvSpPr>
            <p:nvPr/>
          </p:nvSpPr>
          <p:spPr bwMode="auto">
            <a:xfrm>
              <a:off x="4120" y="15586"/>
              <a:ext cx="1325" cy="3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6-79</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 name="文本框 392"/>
            <p:cNvSpPr txBox="1">
              <a:spLocks noChangeArrowheads="1"/>
            </p:cNvSpPr>
            <p:nvPr/>
          </p:nvSpPr>
          <p:spPr bwMode="auto">
            <a:xfrm>
              <a:off x="6665" y="15595"/>
              <a:ext cx="1215" cy="3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6-80</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8195" name="图片 582" descr="6-8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21" y="12886"/>
              <a:ext cx="2119" cy="2718"/>
            </a:xfrm>
            <a:prstGeom prst="rect">
              <a:avLst/>
            </a:prstGeom>
            <a:noFill/>
            <a:extLst>
              <a:ext uri="{909E8E84-426E-40DD-AFC4-6F175D3DCCD1}">
                <a14:hiddenFill xmlns:a14="http://schemas.microsoft.com/office/drawing/2010/main">
                  <a:solidFill>
                    <a:srgbClr val="FFFFFF"/>
                  </a:solidFill>
                </a14:hiddenFill>
              </a:ext>
            </a:extLst>
          </p:spPr>
        </p:pic>
        <p:pic>
          <p:nvPicPr>
            <p:cNvPr id="8194" name="图片 583" descr="6-7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47" y="12838"/>
              <a:ext cx="1687" cy="2773"/>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Rectangle 1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8" name="画布 394"/>
          <p:cNvGrpSpPr>
            <a:grpSpLocks noChangeAspect="1"/>
          </p:cNvGrpSpPr>
          <p:nvPr/>
        </p:nvGrpSpPr>
        <p:grpSpPr bwMode="auto">
          <a:xfrm>
            <a:off x="4047310" y="3632586"/>
            <a:ext cx="4857750" cy="2481263"/>
            <a:chOff x="2360" y="7012"/>
            <a:chExt cx="6631" cy="3386"/>
          </a:xfrm>
        </p:grpSpPr>
        <p:sp>
          <p:nvSpPr>
            <p:cNvPr id="19" name="AutoShape 15"/>
            <p:cNvSpPr>
              <a:spLocks noRot="1" noChangeAspect="1" noChangeArrowheads="1" noTextEdit="1"/>
            </p:cNvSpPr>
            <p:nvPr/>
          </p:nvSpPr>
          <p:spPr bwMode="auto">
            <a:xfrm>
              <a:off x="2360" y="7012"/>
              <a:ext cx="6631" cy="338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文本框 397"/>
            <p:cNvSpPr txBox="1">
              <a:spLocks noChangeArrowheads="1"/>
            </p:cNvSpPr>
            <p:nvPr/>
          </p:nvSpPr>
          <p:spPr bwMode="auto">
            <a:xfrm>
              <a:off x="4406" y="9989"/>
              <a:ext cx="1172" cy="34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6-81</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181" name="文本框 398"/>
            <p:cNvSpPr txBox="1">
              <a:spLocks noChangeArrowheads="1"/>
            </p:cNvSpPr>
            <p:nvPr/>
          </p:nvSpPr>
          <p:spPr bwMode="auto">
            <a:xfrm>
              <a:off x="6797" y="10009"/>
              <a:ext cx="1205" cy="3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6-82</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8204" name="图片 584" descr="6-8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33" y="7116"/>
              <a:ext cx="1907" cy="2843"/>
            </a:xfrm>
            <a:prstGeom prst="rect">
              <a:avLst/>
            </a:prstGeom>
            <a:noFill/>
            <a:extLst>
              <a:ext uri="{909E8E84-426E-40DD-AFC4-6F175D3DCCD1}">
                <a14:hiddenFill xmlns:a14="http://schemas.microsoft.com/office/drawing/2010/main">
                  <a:solidFill>
                    <a:srgbClr val="FFFFFF"/>
                  </a:solidFill>
                </a14:hiddenFill>
              </a:ext>
            </a:extLst>
          </p:spPr>
        </p:pic>
        <p:pic>
          <p:nvPicPr>
            <p:cNvPr id="8203" name="图片 585" descr="6-8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62" y="7123"/>
              <a:ext cx="1729" cy="2866"/>
            </a:xfrm>
            <a:prstGeom prst="rect">
              <a:avLst/>
            </a:prstGeom>
            <a:noFill/>
            <a:extLst>
              <a:ext uri="{909E8E84-426E-40DD-AFC4-6F175D3DCCD1}">
                <a14:hiddenFill xmlns:a14="http://schemas.microsoft.com/office/drawing/2010/main">
                  <a:solidFill>
                    <a:srgbClr val="FFFFFF"/>
                  </a:solidFill>
                </a14:hiddenFill>
              </a:ext>
            </a:extLst>
          </p:spPr>
        </p:pic>
      </p:grpSp>
      <p:sp>
        <p:nvSpPr>
          <p:cNvPr id="7184" name="Rectangle 2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7185" name="画布 400"/>
          <p:cNvGrpSpPr>
            <a:grpSpLocks noChangeAspect="1"/>
          </p:cNvGrpSpPr>
          <p:nvPr/>
        </p:nvGrpSpPr>
        <p:grpSpPr bwMode="auto">
          <a:xfrm>
            <a:off x="7488231" y="3627866"/>
            <a:ext cx="4108363" cy="2538288"/>
            <a:chOff x="2360" y="12835"/>
            <a:chExt cx="6124" cy="3782"/>
          </a:xfrm>
        </p:grpSpPr>
        <p:sp>
          <p:nvSpPr>
            <p:cNvPr id="7186" name="AutoShape 22"/>
            <p:cNvSpPr>
              <a:spLocks noRot="1" noChangeAspect="1" noChangeArrowheads="1" noTextEdit="1"/>
            </p:cNvSpPr>
            <p:nvPr/>
          </p:nvSpPr>
          <p:spPr bwMode="auto">
            <a:xfrm>
              <a:off x="2360" y="12835"/>
              <a:ext cx="6124" cy="378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187" name="文本框 402"/>
            <p:cNvSpPr txBox="1">
              <a:spLocks noChangeArrowheads="1"/>
            </p:cNvSpPr>
            <p:nvPr/>
          </p:nvSpPr>
          <p:spPr bwMode="auto">
            <a:xfrm>
              <a:off x="5222" y="16280"/>
              <a:ext cx="1259" cy="33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6-83</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8212" name="图片 586" descr="6-8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05" y="12931"/>
              <a:ext cx="2070" cy="336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830418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项目六</a:t>
            </a:r>
            <a:endParaRPr lang="zh-CN" altLang="en-US" b="1" dirty="0">
              <a:solidFill>
                <a:schemeClr val="bg1"/>
              </a:solidFill>
            </a:endParaRPr>
          </a:p>
        </p:txBody>
      </p:sp>
      <p:sp>
        <p:nvSpPr>
          <p:cNvPr id="6" name="矩形 5"/>
          <p:cNvSpPr/>
          <p:nvPr/>
        </p:nvSpPr>
        <p:spPr>
          <a:xfrm>
            <a:off x="1946303" y="285021"/>
            <a:ext cx="1114409" cy="369332"/>
          </a:xfrm>
          <a:prstGeom prst="rect">
            <a:avLst/>
          </a:prstGeom>
        </p:spPr>
        <p:txBody>
          <a:bodyPr wrap="none">
            <a:spAutoFit/>
          </a:bodyPr>
          <a:lstStyle/>
          <a:p>
            <a:pPr algn="ctr"/>
            <a:r>
              <a:rPr lang="zh-CN" altLang="en-US" b="1" dirty="0" smtClean="0"/>
              <a:t>编辑文本</a:t>
            </a:r>
            <a:endParaRPr lang="zh-CN" altLang="zh-CN" b="1" dirty="0"/>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tx1">
                    <a:lumMod val="65000"/>
                    <a:lumOff val="35000"/>
                  </a:schemeClr>
                </a:solidFill>
                <a:latin typeface="微软雅黑" pitchFamily="34" charset="-122"/>
                <a:ea typeface="微软雅黑" pitchFamily="34" charset="-122"/>
              </a:rPr>
              <a:t>制作酒水单</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制作咖啡宣传单</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05574" y="321895"/>
            <a:ext cx="748923" cy="261610"/>
          </a:xfrm>
          <a:prstGeom prst="rect">
            <a:avLst/>
          </a:prstGeom>
          <a:noFill/>
        </p:spPr>
        <p:txBody>
          <a:bodyPr wrap="none" rtlCol="0">
            <a:spAutoFit/>
          </a:bodyPr>
          <a:lstStyle/>
          <a:p>
            <a:r>
              <a:rPr lang="zh-CN" altLang="en-US" sz="1100" b="1" dirty="0" smtClean="0">
                <a:latin typeface="微软雅黑" panose="020B0503020204020204" pitchFamily="34" charset="-122"/>
                <a:ea typeface="微软雅黑" panose="020B0503020204020204" pitchFamily="34" charset="-122"/>
              </a:rPr>
              <a:t>制作挂历</a:t>
            </a:r>
            <a:endParaRPr lang="zh-CN" altLang="en-US" sz="1100" b="1" dirty="0">
              <a:latin typeface="微软雅黑" panose="020B0503020204020204" pitchFamily="34" charset="-122"/>
              <a:ea typeface="微软雅黑" panose="020B0503020204020204" pitchFamily="34" charset="-122"/>
            </a:endParaRPr>
          </a:p>
        </p:txBody>
      </p:sp>
      <p:sp>
        <p:nvSpPr>
          <p:cNvPr id="12" name="Rectangle 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Rectangle 14"/>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2" name="Rectangle 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6" name="Rectangle 11"/>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0" name="Rectangle 19"/>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172" name="Rectangle 2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177" name="Rectangle 32"/>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1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184" name="Rectangle 2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3" name="TextBox 22"/>
          <p:cNvSpPr txBox="1"/>
          <p:nvPr/>
        </p:nvSpPr>
        <p:spPr>
          <a:xfrm>
            <a:off x="482551" y="836712"/>
            <a:ext cx="1584176" cy="923330"/>
          </a:xfrm>
          <a:prstGeom prst="rect">
            <a:avLst/>
          </a:prstGeom>
          <a:noFill/>
        </p:spPr>
        <p:txBody>
          <a:bodyPr wrap="square" rtlCol="0">
            <a:spAutoFit/>
          </a:bodyPr>
          <a:lstStyle/>
          <a:p>
            <a:r>
              <a:rPr lang="zh-CN" altLang="en-US" sz="5400" dirty="0" smtClean="0"/>
              <a:t>作业</a:t>
            </a:r>
            <a:r>
              <a:rPr lang="en-US" altLang="zh-CN" sz="5400" dirty="0" smtClean="0"/>
              <a:t>:</a:t>
            </a:r>
            <a:endParaRPr lang="zh-CN" altLang="en-US" sz="5400" dirty="0"/>
          </a:p>
        </p:txBody>
      </p:sp>
      <p:sp>
        <p:nvSpPr>
          <p:cNvPr id="24" name="TextBox 23"/>
          <p:cNvSpPr txBox="1"/>
          <p:nvPr/>
        </p:nvSpPr>
        <p:spPr>
          <a:xfrm>
            <a:off x="497378" y="1628800"/>
            <a:ext cx="3613549" cy="1477328"/>
          </a:xfrm>
          <a:prstGeom prst="rect">
            <a:avLst/>
          </a:prstGeom>
          <a:noFill/>
        </p:spPr>
        <p:txBody>
          <a:bodyPr wrap="square" rtlCol="0">
            <a:spAutoFit/>
          </a:bodyPr>
          <a:lstStyle/>
          <a:p>
            <a:r>
              <a:rPr lang="en-US" altLang="zh-CN" b="1" dirty="0">
                <a:solidFill>
                  <a:srgbClr val="C00000"/>
                </a:solidFill>
              </a:rPr>
              <a:t>6.4</a:t>
            </a:r>
            <a:r>
              <a:rPr lang="zh-CN" altLang="zh-CN" b="1" dirty="0">
                <a:solidFill>
                  <a:srgbClr val="C00000"/>
                </a:solidFill>
              </a:rPr>
              <a:t>课堂练习——制作宣传海报</a:t>
            </a:r>
          </a:p>
          <a:p>
            <a:r>
              <a:rPr lang="zh-CN" altLang="zh-CN" dirty="0"/>
              <a:t>案例提示：使用“文本工具”“美术文本”、“段落文本”、“透明度工具”、“形状工具”、等完成宣传海报绘制，如图</a:t>
            </a:r>
            <a:r>
              <a:rPr lang="en-US" altLang="zh-CN" dirty="0"/>
              <a:t>6-84</a:t>
            </a:r>
            <a:r>
              <a:rPr lang="zh-CN" altLang="zh-CN" dirty="0"/>
              <a:t>所示。</a:t>
            </a:r>
            <a:endParaRPr lang="zh-CN" altLang="en-US" dirty="0"/>
          </a:p>
        </p:txBody>
      </p:sp>
      <p:sp>
        <p:nvSpPr>
          <p:cNvPr id="40" name="TextBox 39"/>
          <p:cNvSpPr txBox="1"/>
          <p:nvPr/>
        </p:nvSpPr>
        <p:spPr>
          <a:xfrm>
            <a:off x="534952" y="4077072"/>
            <a:ext cx="3475992" cy="1754326"/>
          </a:xfrm>
          <a:prstGeom prst="rect">
            <a:avLst/>
          </a:prstGeom>
          <a:noFill/>
        </p:spPr>
        <p:txBody>
          <a:bodyPr wrap="square" rtlCol="0">
            <a:spAutoFit/>
          </a:bodyPr>
          <a:lstStyle/>
          <a:p>
            <a:r>
              <a:rPr lang="en-US" altLang="zh-CN" b="1" dirty="0">
                <a:solidFill>
                  <a:srgbClr val="C00000"/>
                </a:solidFill>
              </a:rPr>
              <a:t>6.5</a:t>
            </a:r>
            <a:r>
              <a:rPr lang="zh-CN" altLang="zh-CN" b="1" dirty="0">
                <a:solidFill>
                  <a:srgbClr val="C00000"/>
                </a:solidFill>
              </a:rPr>
              <a:t>课后练习——网页广告</a:t>
            </a:r>
          </a:p>
          <a:p>
            <a:r>
              <a:rPr lang="zh-CN" altLang="zh-CN" dirty="0"/>
              <a:t>案例提示：使用“文本工具”“美术文本”、“段落文本”、“透明度工具”、“形状工具”、“矩形”等完成网页广告绘制，如图</a:t>
            </a:r>
            <a:r>
              <a:rPr lang="en-US" altLang="zh-CN" dirty="0"/>
              <a:t>6-85</a:t>
            </a:r>
            <a:r>
              <a:rPr lang="zh-CN" altLang="zh-CN" dirty="0"/>
              <a:t>所示。</a:t>
            </a:r>
            <a:endParaRPr lang="zh-CN" altLang="en-US" dirty="0"/>
          </a:p>
        </p:txBody>
      </p:sp>
      <p:sp>
        <p:nvSpPr>
          <p:cNvPr id="25" name="Rectangle 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7" name="画布 428"/>
          <p:cNvGrpSpPr>
            <a:grpSpLocks/>
          </p:cNvGrpSpPr>
          <p:nvPr/>
        </p:nvGrpSpPr>
        <p:grpSpPr bwMode="auto">
          <a:xfrm>
            <a:off x="5152830" y="947489"/>
            <a:ext cx="5273675" cy="2049463"/>
            <a:chOff x="0" y="0"/>
            <a:chExt cx="52743" cy="20497"/>
          </a:xfrm>
        </p:grpSpPr>
        <p:sp>
          <p:nvSpPr>
            <p:cNvPr id="28" name="AutoShape 4"/>
            <p:cNvSpPr>
              <a:spLocks noChangeArrowheads="1"/>
            </p:cNvSpPr>
            <p:nvPr/>
          </p:nvSpPr>
          <p:spPr bwMode="auto">
            <a:xfrm>
              <a:off x="0" y="0"/>
              <a:ext cx="52743" cy="2049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9219" name="图片 429" descr="33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63" y="209"/>
              <a:ext cx="35433" cy="17526"/>
            </a:xfrm>
            <a:prstGeom prst="rect">
              <a:avLst/>
            </a:prstGeom>
            <a:noFill/>
            <a:extLst>
              <a:ext uri="{909E8E84-426E-40DD-AFC4-6F175D3DCCD1}">
                <a14:hiddenFill xmlns:a14="http://schemas.microsoft.com/office/drawing/2010/main">
                  <a:solidFill>
                    <a:srgbClr val="FFFFFF"/>
                  </a:solidFill>
                </a14:hiddenFill>
              </a:ext>
            </a:extLst>
          </p:spPr>
        </p:pic>
        <p:sp>
          <p:nvSpPr>
            <p:cNvPr id="29" name="文本框 430"/>
            <p:cNvSpPr txBox="1">
              <a:spLocks noChangeArrowheads="1"/>
            </p:cNvSpPr>
            <p:nvPr/>
          </p:nvSpPr>
          <p:spPr bwMode="auto">
            <a:xfrm>
              <a:off x="22085" y="17875"/>
              <a:ext cx="8763" cy="26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6-84</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31" name="Rectangle 11"/>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7168" name="画布 432"/>
          <p:cNvGrpSpPr>
            <a:grpSpLocks/>
          </p:cNvGrpSpPr>
          <p:nvPr/>
        </p:nvGrpSpPr>
        <p:grpSpPr bwMode="auto">
          <a:xfrm>
            <a:off x="5122759" y="3281010"/>
            <a:ext cx="5273675" cy="3346450"/>
            <a:chOff x="0" y="0"/>
            <a:chExt cx="52743" cy="33458"/>
          </a:xfrm>
        </p:grpSpPr>
        <p:sp>
          <p:nvSpPr>
            <p:cNvPr id="7169" name="AutoShape 10"/>
            <p:cNvSpPr>
              <a:spLocks noChangeArrowheads="1"/>
            </p:cNvSpPr>
            <p:nvPr/>
          </p:nvSpPr>
          <p:spPr bwMode="auto">
            <a:xfrm>
              <a:off x="0" y="0"/>
              <a:ext cx="52743" cy="3345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9225" name="图片 433" descr="333sgimg.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145" y="0"/>
              <a:ext cx="17513" cy="30721"/>
            </a:xfrm>
            <a:prstGeom prst="rect">
              <a:avLst/>
            </a:prstGeom>
            <a:noFill/>
            <a:extLst>
              <a:ext uri="{909E8E84-426E-40DD-AFC4-6F175D3DCCD1}">
                <a14:hiddenFill xmlns:a14="http://schemas.microsoft.com/office/drawing/2010/main">
                  <a:solidFill>
                    <a:srgbClr val="FFFFFF"/>
                  </a:solidFill>
                </a14:hiddenFill>
              </a:ext>
            </a:extLst>
          </p:spPr>
        </p:pic>
        <p:sp>
          <p:nvSpPr>
            <p:cNvPr id="7170" name="文本框 434"/>
            <p:cNvSpPr txBox="1">
              <a:spLocks noChangeArrowheads="1"/>
            </p:cNvSpPr>
            <p:nvPr/>
          </p:nvSpPr>
          <p:spPr bwMode="auto">
            <a:xfrm>
              <a:off x="20815" y="30848"/>
              <a:ext cx="10414" cy="26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6-85</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24364716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946303" y="285021"/>
            <a:ext cx="1114409" cy="369332"/>
          </a:xfrm>
          <a:prstGeom prst="rect">
            <a:avLst/>
          </a:prstGeom>
        </p:spPr>
        <p:txBody>
          <a:bodyPr wrap="none">
            <a:spAutoFit/>
          </a:bodyPr>
          <a:lstStyle/>
          <a:p>
            <a:pPr algn="ctr"/>
            <a:r>
              <a:rPr lang="zh-CN" altLang="en-US" b="1" dirty="0" smtClean="0"/>
              <a:t>编辑文本</a:t>
            </a:r>
            <a:endParaRPr lang="zh-CN" altLang="zh-CN" b="1" dirty="0"/>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项目六</a:t>
            </a:r>
            <a:endParaRPr lang="zh-CN" altLang="en-US" b="1" dirty="0">
              <a:solidFill>
                <a:schemeClr val="bg1"/>
              </a:solidFill>
            </a:endParaRPr>
          </a:p>
        </p:txBody>
      </p:sp>
      <p:sp>
        <p:nvSpPr>
          <p:cNvPr id="10" name="TextBox 9"/>
          <p:cNvSpPr txBox="1"/>
          <p:nvPr/>
        </p:nvSpPr>
        <p:spPr>
          <a:xfrm>
            <a:off x="1330903" y="2348879"/>
            <a:ext cx="9217024" cy="2277547"/>
          </a:xfrm>
          <a:prstGeom prst="rect">
            <a:avLst/>
          </a:prstGeom>
          <a:noFill/>
        </p:spPr>
        <p:txBody>
          <a:bodyPr wrap="square" rtlCol="0">
            <a:spAutoFit/>
          </a:bodyPr>
          <a:lstStyle/>
          <a:p>
            <a:pPr algn="ctr"/>
            <a:r>
              <a:rPr lang="zh-CN" altLang="en-US" sz="5400" dirty="0" smtClean="0"/>
              <a:t>祝同学们学有所成</a:t>
            </a:r>
            <a:endParaRPr lang="en-US" altLang="zh-CN" sz="5400" dirty="0" smtClean="0"/>
          </a:p>
          <a:p>
            <a:pPr algn="ctr"/>
            <a:r>
              <a:rPr lang="zh-CN" altLang="en-US" sz="8800" dirty="0" smtClean="0"/>
              <a:t>再 见！</a:t>
            </a:r>
            <a:endParaRPr lang="zh-CN" altLang="en-US" sz="8800" dirty="0"/>
          </a:p>
        </p:txBody>
      </p:sp>
      <p:sp>
        <p:nvSpPr>
          <p:cNvPr id="11" name="矩形 10"/>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tx1">
                    <a:lumMod val="65000"/>
                    <a:lumOff val="35000"/>
                  </a:schemeClr>
                </a:solidFill>
                <a:latin typeface="微软雅黑" pitchFamily="34" charset="-122"/>
                <a:ea typeface="微软雅黑" pitchFamily="34" charset="-122"/>
              </a:rPr>
              <a:t>制作酒水单</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12" name="TextBox 11"/>
          <p:cNvSpPr txBox="1"/>
          <p:nvPr/>
        </p:nvSpPr>
        <p:spPr>
          <a:xfrm>
            <a:off x="7611343" y="326990"/>
            <a:ext cx="1269717"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制作咖啡宣传单</a:t>
            </a:r>
            <a:endParaRPr lang="zh-CN" altLang="en-US" sz="1100" b="1" dirty="0">
              <a:latin typeface="微软雅黑" panose="020B0503020204020204" pitchFamily="34" charset="-122"/>
              <a:ea typeface="微软雅黑" panose="020B0503020204020204" pitchFamily="34" charset="-122"/>
            </a:endParaRPr>
          </a:p>
        </p:txBody>
      </p:sp>
      <p:sp>
        <p:nvSpPr>
          <p:cNvPr id="13" name="TextBox 12"/>
          <p:cNvSpPr txBox="1"/>
          <p:nvPr/>
        </p:nvSpPr>
        <p:spPr>
          <a:xfrm>
            <a:off x="9205574" y="321895"/>
            <a:ext cx="748923" cy="261610"/>
          </a:xfrm>
          <a:prstGeom prst="rect">
            <a:avLst/>
          </a:prstGeom>
          <a:noFill/>
        </p:spPr>
        <p:txBody>
          <a:bodyPr wrap="none" rtlCol="0">
            <a:spAutoFit/>
          </a:bodyPr>
          <a:lstStyle/>
          <a:p>
            <a:r>
              <a:rPr lang="zh-CN" altLang="en-US" sz="1100" b="1" dirty="0" smtClean="0">
                <a:latin typeface="微软雅黑" panose="020B0503020204020204" pitchFamily="34" charset="-122"/>
                <a:ea typeface="微软雅黑" panose="020B0503020204020204" pitchFamily="34" charset="-122"/>
              </a:rPr>
              <a:t>制作挂历</a:t>
            </a:r>
            <a:endParaRPr lang="zh-CN" altLang="en-US" sz="11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31349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a:stCxn id="9" idx="6"/>
          </p:cNvCxnSpPr>
          <p:nvPr/>
        </p:nvCxnSpPr>
        <p:spPr>
          <a:xfrm>
            <a:off x="3902931" y="3429000"/>
            <a:ext cx="5436004" cy="0"/>
          </a:xfrm>
          <a:prstGeom prst="line">
            <a:avLst/>
          </a:prstGeom>
          <a:noFill/>
          <a:ln w="57150">
            <a:solidFill>
              <a:srgbClr val="FF9300"/>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 name="矩形 2"/>
          <p:cNvSpPr/>
          <p:nvPr/>
        </p:nvSpPr>
        <p:spPr>
          <a:xfrm>
            <a:off x="5235473" y="3605296"/>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任务分析</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4" name="矩形 3"/>
          <p:cNvSpPr/>
          <p:nvPr/>
        </p:nvSpPr>
        <p:spPr>
          <a:xfrm>
            <a:off x="5235473" y="4037243"/>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知识储备</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5" name="TextBox 8"/>
          <p:cNvSpPr txBox="1"/>
          <p:nvPr/>
        </p:nvSpPr>
        <p:spPr>
          <a:xfrm>
            <a:off x="4155559" y="2708921"/>
            <a:ext cx="5976064" cy="523220"/>
          </a:xfrm>
          <a:prstGeom prst="rect">
            <a:avLst/>
          </a:prstGeom>
          <a:noFill/>
        </p:spPr>
        <p:txBody>
          <a:bodyPr wrap="square" rtlCol="0">
            <a:spAutoFit/>
          </a:bodyPr>
          <a:lstStyle/>
          <a:p>
            <a:pPr algn="ctr"/>
            <a:r>
              <a:rPr lang="zh-CN" altLang="en-US" sz="2800" b="1" dirty="0" smtClean="0">
                <a:solidFill>
                  <a:schemeClr val="tx1">
                    <a:lumMod val="65000"/>
                    <a:lumOff val="35000"/>
                  </a:schemeClr>
                </a:solidFill>
                <a:latin typeface="微软雅黑" pitchFamily="34" charset="-122"/>
                <a:ea typeface="微软雅黑" pitchFamily="34" charset="-122"/>
              </a:rPr>
              <a:t>第一节 制作咖啡宣传单</a:t>
            </a:r>
            <a:endParaRPr lang="zh-CN" altLang="en-US" sz="2800" b="1" dirty="0">
              <a:solidFill>
                <a:schemeClr val="tx1">
                  <a:lumMod val="65000"/>
                  <a:lumOff val="35000"/>
                </a:schemeClr>
              </a:solidFill>
              <a:latin typeface="微软雅黑" pitchFamily="34" charset="-122"/>
              <a:ea typeface="微软雅黑" pitchFamily="34" charset="-122"/>
            </a:endParaRPr>
          </a:p>
        </p:txBody>
      </p:sp>
      <p:sp>
        <p:nvSpPr>
          <p:cNvPr id="9" name="椭圆 8"/>
          <p:cNvSpPr/>
          <p:nvPr/>
        </p:nvSpPr>
        <p:spPr>
          <a:xfrm>
            <a:off x="2102731" y="2528900"/>
            <a:ext cx="1800200" cy="1800200"/>
          </a:xfrm>
          <a:prstGeom prst="ellipse">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燕尾形 10"/>
          <p:cNvSpPr/>
          <p:nvPr/>
        </p:nvSpPr>
        <p:spPr>
          <a:xfrm>
            <a:off x="2606831" y="2907000"/>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矩形 9"/>
          <p:cNvSpPr/>
          <p:nvPr/>
        </p:nvSpPr>
        <p:spPr>
          <a:xfrm>
            <a:off x="10203631" y="680717"/>
            <a:ext cx="1584176" cy="1015663"/>
          </a:xfrm>
          <a:prstGeom prst="rect">
            <a:avLst/>
          </a:prstGeom>
        </p:spPr>
        <p:txBody>
          <a:bodyPr wrap="square">
            <a:spAutoFit/>
          </a:bodyPr>
          <a:lstStyle/>
          <a:p>
            <a:pPr algn="ctr"/>
            <a:r>
              <a:rPr lang="zh-CN" altLang="zh-CN" sz="2400" b="1" dirty="0" smtClean="0">
                <a:solidFill>
                  <a:schemeClr val="bg1"/>
                </a:solidFill>
              </a:rPr>
              <a:t>项目</a:t>
            </a:r>
            <a:r>
              <a:rPr lang="zh-CN" altLang="en-US" sz="2400" b="1" dirty="0" smtClean="0">
                <a:solidFill>
                  <a:schemeClr val="bg1"/>
                </a:solidFill>
              </a:rPr>
              <a:t>六</a:t>
            </a:r>
            <a:r>
              <a:rPr lang="zh-CN" altLang="zh-CN" sz="2400" b="1" dirty="0" smtClean="0">
                <a:solidFill>
                  <a:schemeClr val="bg1"/>
                </a:solidFill>
              </a:rPr>
              <a:t> </a:t>
            </a:r>
            <a:endParaRPr lang="en-US" altLang="zh-CN" sz="2400" b="1" dirty="0" smtClean="0">
              <a:solidFill>
                <a:schemeClr val="bg1"/>
              </a:solidFill>
            </a:endParaRPr>
          </a:p>
          <a:p>
            <a:pPr algn="ctr"/>
            <a:r>
              <a:rPr lang="zh-CN" altLang="en-US" b="1" dirty="0" smtClean="0"/>
              <a:t>编辑</a:t>
            </a:r>
            <a:endParaRPr lang="en-US" altLang="zh-CN" b="1" dirty="0" smtClean="0"/>
          </a:p>
          <a:p>
            <a:pPr algn="ctr"/>
            <a:r>
              <a:rPr lang="zh-CN" altLang="en-US" b="1" dirty="0" smtClean="0"/>
              <a:t>文本</a:t>
            </a:r>
            <a:endParaRPr lang="zh-CN" altLang="zh-CN" b="1" dirty="0"/>
          </a:p>
        </p:txBody>
      </p:sp>
      <p:sp>
        <p:nvSpPr>
          <p:cNvPr id="14" name="矩形 13"/>
          <p:cNvSpPr/>
          <p:nvPr/>
        </p:nvSpPr>
        <p:spPr>
          <a:xfrm>
            <a:off x="5235079" y="4499828"/>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任务</a:t>
            </a:r>
            <a:r>
              <a:rPr lang="zh-CN" altLang="en-US" kern="0" dirty="0">
                <a:solidFill>
                  <a:schemeClr val="tx1">
                    <a:lumMod val="65000"/>
                    <a:lumOff val="35000"/>
                  </a:schemeClr>
                </a:solidFill>
                <a:latin typeface="微软雅黑" pitchFamily="34" charset="-122"/>
                <a:ea typeface="微软雅黑" pitchFamily="34" charset="-122"/>
              </a:rPr>
              <a:t>实现</a:t>
            </a:r>
          </a:p>
        </p:txBody>
      </p:sp>
    </p:spTree>
    <p:extLst>
      <p:ext uri="{BB962C8B-B14F-4D97-AF65-F5344CB8AC3E}">
        <p14:creationId xmlns:p14="http://schemas.microsoft.com/office/powerpoint/2010/main" val="310356302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4"/>
                                            </p:tgtEl>
                                            <p:attrNameLst>
                                              <p:attrName>style.visibility</p:attrName>
                                            </p:attrNameLst>
                                          </p:cBhvr>
                                          <p:to>
                                            <p:strVal val="visible"/>
                                          </p:to>
                                        </p:set>
                                        <p:animScale>
                                          <p:cBhvr>
                                            <p:cTn id="2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4"/>
                                            </p:tgtEl>
                                            <p:attrNameLst>
                                              <p:attrName>ppt_x</p:attrName>
                                              <p:attrName>ppt_y</p:attrName>
                                            </p:attrNameLst>
                                          </p:cBhvr>
                                        </p:animMotion>
                                        <p:animEffect transition="in" filter="fade">
                                          <p:cBhvr>
                                            <p:cTn id="2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4"/>
                                            </p:tgtEl>
                                            <p:attrNameLst>
                                              <p:attrName>style.visibility</p:attrName>
                                            </p:attrNameLst>
                                          </p:cBhvr>
                                          <p:to>
                                            <p:strVal val="visible"/>
                                          </p:to>
                                        </p:set>
                                        <p:animScale>
                                          <p:cBhvr>
                                            <p:cTn id="2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4"/>
                                            </p:tgtEl>
                                            <p:attrNameLst>
                                              <p:attrName>ppt_x</p:attrName>
                                              <p:attrName>ppt_y</p:attrName>
                                            </p:attrNameLst>
                                          </p:cBhvr>
                                        </p:animMotion>
                                        <p:animEffect transition="in" filter="fade">
                                          <p:cBhvr>
                                            <p:cTn id="2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1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项目六</a:t>
            </a:r>
            <a:endParaRPr lang="zh-CN" altLang="en-US" b="1" dirty="0">
              <a:solidFill>
                <a:schemeClr val="bg1"/>
              </a:solidFill>
            </a:endParaRPr>
          </a:p>
        </p:txBody>
      </p:sp>
      <p:sp>
        <p:nvSpPr>
          <p:cNvPr id="6" name="矩形 5"/>
          <p:cNvSpPr/>
          <p:nvPr/>
        </p:nvSpPr>
        <p:spPr>
          <a:xfrm>
            <a:off x="1946303" y="285021"/>
            <a:ext cx="1114409" cy="369332"/>
          </a:xfrm>
          <a:prstGeom prst="rect">
            <a:avLst/>
          </a:prstGeom>
        </p:spPr>
        <p:txBody>
          <a:bodyPr wrap="none">
            <a:spAutoFit/>
          </a:bodyPr>
          <a:lstStyle/>
          <a:p>
            <a:pPr algn="ctr"/>
            <a:r>
              <a:rPr lang="zh-CN" altLang="en-US" b="1" dirty="0" smtClean="0"/>
              <a:t>编辑文本</a:t>
            </a:r>
            <a:endParaRPr lang="zh-CN" altLang="zh-CN" b="1" dirty="0"/>
          </a:p>
        </p:txBody>
      </p:sp>
      <p:sp>
        <p:nvSpPr>
          <p:cNvPr id="7" name="对角圆角矩形 6"/>
          <p:cNvSpPr/>
          <p:nvPr/>
        </p:nvSpPr>
        <p:spPr>
          <a:xfrm>
            <a:off x="7525796"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tx1">
                    <a:lumMod val="65000"/>
                    <a:lumOff val="35000"/>
                  </a:schemeClr>
                </a:solidFill>
                <a:latin typeface="微软雅黑" pitchFamily="34" charset="-122"/>
                <a:ea typeface="微软雅黑" pitchFamily="34" charset="-122"/>
              </a:rPr>
              <a:t>制作酒水单</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1540647" y="1484784"/>
            <a:ext cx="9023024" cy="1508105"/>
          </a:xfrm>
          <a:prstGeom prst="rect">
            <a:avLst/>
          </a:prstGeom>
          <a:noFill/>
        </p:spPr>
        <p:txBody>
          <a:bodyPr wrap="square" rtlCol="0">
            <a:spAutoFit/>
          </a:bodyPr>
          <a:lstStyle/>
          <a:p>
            <a:pPr>
              <a:spcAft>
                <a:spcPts val="2400"/>
              </a:spcAft>
            </a:pPr>
            <a:r>
              <a:rPr lang="en-US" altLang="zh-CN" dirty="0" smtClean="0"/>
              <a:t>         </a:t>
            </a:r>
            <a:r>
              <a:rPr lang="zh-CN" altLang="en-US" dirty="0" smtClean="0"/>
              <a:t>一、</a:t>
            </a:r>
            <a:r>
              <a:rPr lang="en-US" altLang="zh-CN" dirty="0"/>
              <a:t> </a:t>
            </a:r>
            <a:r>
              <a:rPr lang="zh-CN" altLang="en-US" dirty="0" smtClean="0"/>
              <a:t>任务分析</a:t>
            </a:r>
            <a:endParaRPr lang="en-US" altLang="zh-CN" dirty="0" smtClean="0"/>
          </a:p>
          <a:p>
            <a:pPr indent="720000"/>
            <a:r>
              <a:rPr lang="zh-CN" altLang="zh-CN" dirty="0" smtClean="0"/>
              <a:t>关于</a:t>
            </a:r>
            <a:r>
              <a:rPr lang="zh-CN" altLang="zh-CN" dirty="0"/>
              <a:t>“咖啡室传单”的制作，可以进行如下分析：</a:t>
            </a:r>
          </a:p>
          <a:p>
            <a:pPr indent="720000"/>
            <a:endParaRPr lang="en-US" altLang="zh-CN" dirty="0" smtClean="0"/>
          </a:p>
          <a:p>
            <a:pPr indent="720000"/>
            <a:r>
              <a:rPr lang="zh-CN" altLang="zh-CN" dirty="0" smtClean="0"/>
              <a:t>在</a:t>
            </a:r>
            <a:r>
              <a:rPr lang="zh-CN" altLang="zh-CN" dirty="0"/>
              <a:t>“咖啡室传单”的制作过程中，可以运用“透明度工具”来美化画面效果。</a:t>
            </a:r>
            <a:endParaRPr lang="zh-CN" altLang="en-US" dirty="0"/>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制作咖啡宣传单</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89992" y="346863"/>
            <a:ext cx="748923" cy="261610"/>
          </a:xfrm>
          <a:prstGeom prst="rect">
            <a:avLst/>
          </a:prstGeom>
          <a:noFill/>
        </p:spPr>
        <p:txBody>
          <a:bodyPr wrap="none" rtlCol="0">
            <a:spAutoFit/>
          </a:bodyPr>
          <a:lstStyle/>
          <a:p>
            <a:r>
              <a:rPr lang="zh-CN" altLang="en-US" sz="1100" b="1" dirty="0" smtClean="0">
                <a:latin typeface="微软雅黑" panose="020B0503020204020204" pitchFamily="34" charset="-122"/>
                <a:ea typeface="微软雅黑" panose="020B0503020204020204" pitchFamily="34" charset="-122"/>
              </a:rPr>
              <a:t>制作挂历</a:t>
            </a:r>
            <a:endParaRPr lang="zh-CN" altLang="en-US" sz="11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861964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项目六</a:t>
            </a:r>
            <a:endParaRPr lang="zh-CN" altLang="en-US" b="1" dirty="0">
              <a:solidFill>
                <a:schemeClr val="bg1"/>
              </a:solidFill>
            </a:endParaRPr>
          </a:p>
        </p:txBody>
      </p:sp>
      <p:sp>
        <p:nvSpPr>
          <p:cNvPr id="6" name="矩形 5"/>
          <p:cNvSpPr/>
          <p:nvPr/>
        </p:nvSpPr>
        <p:spPr>
          <a:xfrm>
            <a:off x="1946303" y="285021"/>
            <a:ext cx="1114409" cy="369332"/>
          </a:xfrm>
          <a:prstGeom prst="rect">
            <a:avLst/>
          </a:prstGeom>
        </p:spPr>
        <p:txBody>
          <a:bodyPr wrap="none">
            <a:spAutoFit/>
          </a:bodyPr>
          <a:lstStyle/>
          <a:p>
            <a:pPr algn="ctr"/>
            <a:r>
              <a:rPr lang="zh-CN" altLang="en-US" b="1" dirty="0" smtClean="0"/>
              <a:t>编辑文本</a:t>
            </a:r>
            <a:endParaRPr lang="zh-CN" altLang="zh-CN" b="1" dirty="0"/>
          </a:p>
        </p:txBody>
      </p:sp>
      <p:sp>
        <p:nvSpPr>
          <p:cNvPr id="7" name="对角圆角矩形 6"/>
          <p:cNvSpPr/>
          <p:nvPr/>
        </p:nvSpPr>
        <p:spPr>
          <a:xfrm>
            <a:off x="7525796"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tx1">
                    <a:lumMod val="65000"/>
                    <a:lumOff val="35000"/>
                  </a:schemeClr>
                </a:solidFill>
                <a:latin typeface="微软雅黑" pitchFamily="34" charset="-122"/>
                <a:ea typeface="微软雅黑" pitchFamily="34" charset="-122"/>
              </a:rPr>
              <a:t>制作酒水单</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1167034" y="1228110"/>
            <a:ext cx="9023024" cy="369332"/>
          </a:xfrm>
          <a:prstGeom prst="rect">
            <a:avLst/>
          </a:prstGeom>
          <a:noFill/>
        </p:spPr>
        <p:txBody>
          <a:bodyPr wrap="square" rtlCol="0">
            <a:spAutoFit/>
          </a:bodyPr>
          <a:lstStyle/>
          <a:p>
            <a:pPr>
              <a:spcAft>
                <a:spcPts val="2400"/>
              </a:spcAft>
            </a:pPr>
            <a:r>
              <a:rPr lang="zh-CN" altLang="en-US" dirty="0" smtClean="0"/>
              <a:t>二、知识储备</a:t>
            </a:r>
            <a:endParaRPr lang="zh-CN" altLang="en-US" dirty="0"/>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制作咖啡宣传单</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89992" y="346863"/>
            <a:ext cx="748923" cy="261610"/>
          </a:xfrm>
          <a:prstGeom prst="rect">
            <a:avLst/>
          </a:prstGeom>
          <a:noFill/>
        </p:spPr>
        <p:txBody>
          <a:bodyPr wrap="none" rtlCol="0">
            <a:spAutoFit/>
          </a:bodyPr>
          <a:lstStyle/>
          <a:p>
            <a:r>
              <a:rPr lang="zh-CN" altLang="en-US" sz="1100" b="1" dirty="0" smtClean="0">
                <a:latin typeface="微软雅黑" panose="020B0503020204020204" pitchFamily="34" charset="-122"/>
                <a:ea typeface="微软雅黑" panose="020B0503020204020204" pitchFamily="34" charset="-122"/>
              </a:rPr>
              <a:t>制作挂历</a:t>
            </a:r>
            <a:endParaRPr lang="zh-CN" altLang="en-US" sz="1100" b="1" dirty="0">
              <a:latin typeface="微软雅黑" panose="020B0503020204020204" pitchFamily="34" charset="-122"/>
              <a:ea typeface="微软雅黑" panose="020B0503020204020204" pitchFamily="34" charset="-122"/>
            </a:endParaRPr>
          </a:p>
        </p:txBody>
      </p:sp>
      <p:sp>
        <p:nvSpPr>
          <p:cNvPr id="10" name="TextBox 9"/>
          <p:cNvSpPr txBox="1"/>
          <p:nvPr/>
        </p:nvSpPr>
        <p:spPr>
          <a:xfrm>
            <a:off x="1553634" y="1619508"/>
            <a:ext cx="1686680" cy="369332"/>
          </a:xfrm>
          <a:prstGeom prst="rect">
            <a:avLst/>
          </a:prstGeom>
          <a:noFill/>
        </p:spPr>
        <p:txBody>
          <a:bodyPr wrap="none" rtlCol="0">
            <a:spAutoFit/>
          </a:bodyPr>
          <a:lstStyle/>
          <a:p>
            <a:r>
              <a:rPr lang="en-US" altLang="zh-CN" dirty="0" smtClean="0">
                <a:solidFill>
                  <a:srgbClr val="C00000"/>
                </a:solidFill>
              </a:rPr>
              <a:t>1</a:t>
            </a:r>
            <a:r>
              <a:rPr lang="zh-CN" altLang="en-US" dirty="0" smtClean="0">
                <a:solidFill>
                  <a:srgbClr val="C00000"/>
                </a:solidFill>
              </a:rPr>
              <a:t>、透明度效果</a:t>
            </a:r>
            <a:endParaRPr lang="zh-CN" altLang="en-US" dirty="0">
              <a:solidFill>
                <a:srgbClr val="C00000"/>
              </a:solidFill>
            </a:endParaRPr>
          </a:p>
        </p:txBody>
      </p:sp>
      <p:sp>
        <p:nvSpPr>
          <p:cNvPr id="11" name="TextBox 10"/>
          <p:cNvSpPr txBox="1"/>
          <p:nvPr/>
        </p:nvSpPr>
        <p:spPr>
          <a:xfrm>
            <a:off x="1633218" y="1997084"/>
            <a:ext cx="7465240" cy="923330"/>
          </a:xfrm>
          <a:prstGeom prst="rect">
            <a:avLst/>
          </a:prstGeom>
          <a:noFill/>
        </p:spPr>
        <p:txBody>
          <a:bodyPr wrap="square" rtlCol="0">
            <a:spAutoFit/>
          </a:bodyPr>
          <a:lstStyle/>
          <a:p>
            <a:r>
              <a:rPr lang="zh-CN" altLang="zh-CN" dirty="0"/>
              <a:t>“透明度工具”</a:t>
            </a:r>
            <a:r>
              <a:rPr lang="en-US" altLang="zh-CN" dirty="0"/>
              <a:t> </a:t>
            </a:r>
            <a:r>
              <a:rPr lang="zh-CN" altLang="zh-CN" dirty="0"/>
              <a:t>位于左侧工具栏。用于对象填充色的透明程度的改变来添加效果，透明度的样式有很多种，我们运用这些样式可以达到丰富画面效果的作用</a:t>
            </a:r>
            <a:endParaRPr lang="zh-CN" altLang="en-US" dirty="0"/>
          </a:p>
        </p:txBody>
      </p:sp>
    </p:spTree>
    <p:extLst>
      <p:ext uri="{BB962C8B-B14F-4D97-AF65-F5344CB8AC3E}">
        <p14:creationId xmlns:p14="http://schemas.microsoft.com/office/powerpoint/2010/main" val="38585032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项目六</a:t>
            </a:r>
            <a:endParaRPr lang="zh-CN" altLang="en-US" b="1" dirty="0">
              <a:solidFill>
                <a:schemeClr val="bg1"/>
              </a:solidFill>
            </a:endParaRPr>
          </a:p>
        </p:txBody>
      </p:sp>
      <p:sp>
        <p:nvSpPr>
          <p:cNvPr id="6" name="矩形 5"/>
          <p:cNvSpPr/>
          <p:nvPr/>
        </p:nvSpPr>
        <p:spPr>
          <a:xfrm>
            <a:off x="1946303" y="285021"/>
            <a:ext cx="1114409" cy="369332"/>
          </a:xfrm>
          <a:prstGeom prst="rect">
            <a:avLst/>
          </a:prstGeom>
        </p:spPr>
        <p:txBody>
          <a:bodyPr wrap="none">
            <a:spAutoFit/>
          </a:bodyPr>
          <a:lstStyle/>
          <a:p>
            <a:pPr algn="ctr"/>
            <a:r>
              <a:rPr lang="zh-CN" altLang="en-US" b="1" dirty="0" smtClean="0"/>
              <a:t>编辑文本</a:t>
            </a:r>
            <a:endParaRPr lang="zh-CN" altLang="zh-CN" b="1" dirty="0"/>
          </a:p>
        </p:txBody>
      </p:sp>
      <p:sp>
        <p:nvSpPr>
          <p:cNvPr id="7" name="对角圆角矩形 6"/>
          <p:cNvSpPr/>
          <p:nvPr/>
        </p:nvSpPr>
        <p:spPr>
          <a:xfrm>
            <a:off x="7525796"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tx1">
                    <a:lumMod val="65000"/>
                    <a:lumOff val="35000"/>
                  </a:schemeClr>
                </a:solidFill>
                <a:latin typeface="微软雅黑" pitchFamily="34" charset="-122"/>
                <a:ea typeface="微软雅黑" pitchFamily="34" charset="-122"/>
              </a:rPr>
              <a:t>制作酒水单</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641429" y="1043444"/>
            <a:ext cx="9023024" cy="369332"/>
          </a:xfrm>
          <a:prstGeom prst="rect">
            <a:avLst/>
          </a:prstGeom>
          <a:noFill/>
        </p:spPr>
        <p:txBody>
          <a:bodyPr wrap="square" rtlCol="0">
            <a:spAutoFit/>
          </a:bodyPr>
          <a:lstStyle/>
          <a:p>
            <a:pPr>
              <a:spcAft>
                <a:spcPts val="2400"/>
              </a:spcAft>
            </a:pPr>
            <a:r>
              <a:rPr lang="zh-CN" altLang="en-US" dirty="0" smtClean="0"/>
              <a:t>二、知识储备</a:t>
            </a:r>
            <a:endParaRPr lang="zh-CN" altLang="en-US" dirty="0"/>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制作咖啡宣传单</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89992" y="346863"/>
            <a:ext cx="748923" cy="261610"/>
          </a:xfrm>
          <a:prstGeom prst="rect">
            <a:avLst/>
          </a:prstGeom>
          <a:noFill/>
        </p:spPr>
        <p:txBody>
          <a:bodyPr wrap="none" rtlCol="0">
            <a:spAutoFit/>
          </a:bodyPr>
          <a:lstStyle/>
          <a:p>
            <a:r>
              <a:rPr lang="zh-CN" altLang="en-US" sz="1100" b="1" dirty="0" smtClean="0">
                <a:latin typeface="微软雅黑" panose="020B0503020204020204" pitchFamily="34" charset="-122"/>
                <a:ea typeface="微软雅黑" panose="020B0503020204020204" pitchFamily="34" charset="-122"/>
              </a:rPr>
              <a:t>制作挂历</a:t>
            </a:r>
            <a:endParaRPr lang="zh-CN" altLang="en-US" sz="1100" b="1" dirty="0">
              <a:latin typeface="微软雅黑" panose="020B0503020204020204" pitchFamily="34" charset="-122"/>
              <a:ea typeface="微软雅黑" panose="020B0503020204020204" pitchFamily="34" charset="-122"/>
            </a:endParaRPr>
          </a:p>
        </p:txBody>
      </p:sp>
      <p:sp>
        <p:nvSpPr>
          <p:cNvPr id="10" name="TextBox 9"/>
          <p:cNvSpPr txBox="1"/>
          <p:nvPr/>
        </p:nvSpPr>
        <p:spPr>
          <a:xfrm>
            <a:off x="1002584" y="1412776"/>
            <a:ext cx="1455848" cy="369332"/>
          </a:xfrm>
          <a:prstGeom prst="rect">
            <a:avLst/>
          </a:prstGeom>
          <a:noFill/>
        </p:spPr>
        <p:txBody>
          <a:bodyPr wrap="none" rtlCol="0">
            <a:spAutoFit/>
          </a:bodyPr>
          <a:lstStyle/>
          <a:p>
            <a:r>
              <a:rPr lang="en-US" altLang="zh-CN" dirty="0" smtClean="0">
                <a:solidFill>
                  <a:srgbClr val="C00000"/>
                </a:solidFill>
              </a:rPr>
              <a:t>2</a:t>
            </a:r>
            <a:r>
              <a:rPr lang="zh-CN" altLang="en-US" dirty="0" smtClean="0">
                <a:solidFill>
                  <a:srgbClr val="C00000"/>
                </a:solidFill>
              </a:rPr>
              <a:t>、美术文本</a:t>
            </a:r>
            <a:endParaRPr lang="zh-CN" altLang="en-US" dirty="0">
              <a:solidFill>
                <a:srgbClr val="C00000"/>
              </a:solidFill>
            </a:endParaRPr>
          </a:p>
        </p:txBody>
      </p:sp>
      <p:sp>
        <p:nvSpPr>
          <p:cNvPr id="11" name="TextBox 10"/>
          <p:cNvSpPr txBox="1"/>
          <p:nvPr/>
        </p:nvSpPr>
        <p:spPr>
          <a:xfrm>
            <a:off x="1025754" y="1673918"/>
            <a:ext cx="10082581" cy="369332"/>
          </a:xfrm>
          <a:prstGeom prst="rect">
            <a:avLst/>
          </a:prstGeom>
          <a:noFill/>
        </p:spPr>
        <p:txBody>
          <a:bodyPr wrap="square" rtlCol="0">
            <a:spAutoFit/>
          </a:bodyPr>
          <a:lstStyle/>
          <a:p>
            <a:r>
              <a:rPr lang="en-US" altLang="zh-CN" dirty="0" smtClean="0"/>
              <a:t>     </a:t>
            </a:r>
            <a:r>
              <a:rPr lang="zh-CN" altLang="zh-CN" sz="1400" dirty="0" smtClean="0"/>
              <a:t>美术字</a:t>
            </a:r>
            <a:r>
              <a:rPr lang="zh-CN" altLang="zh-CN" sz="1400" dirty="0"/>
              <a:t>具有矢量图形的属性，可以作为一个单独的对象来进行编辑，并且可以使用各种图像处理的方法对其进行编辑。</a:t>
            </a:r>
            <a:endParaRPr lang="zh-CN" altLang="en-US" sz="1400" dirty="0"/>
          </a:p>
        </p:txBody>
      </p:sp>
      <p:sp>
        <p:nvSpPr>
          <p:cNvPr id="12" name="TextBox 11"/>
          <p:cNvSpPr txBox="1"/>
          <p:nvPr/>
        </p:nvSpPr>
        <p:spPr>
          <a:xfrm>
            <a:off x="1025754" y="2009029"/>
            <a:ext cx="5846574" cy="1077218"/>
          </a:xfrm>
          <a:prstGeom prst="rect">
            <a:avLst/>
          </a:prstGeom>
          <a:noFill/>
        </p:spPr>
        <p:txBody>
          <a:bodyPr wrap="square" rtlCol="0">
            <a:spAutoFit/>
          </a:bodyPr>
          <a:lstStyle/>
          <a:p>
            <a:r>
              <a:rPr lang="zh-CN" altLang="zh-CN" b="1" dirty="0">
                <a:solidFill>
                  <a:srgbClr val="FF0000"/>
                </a:solidFill>
              </a:rPr>
              <a:t>创建美术字</a:t>
            </a:r>
            <a:endParaRPr lang="zh-CN" altLang="zh-CN" dirty="0">
              <a:solidFill>
                <a:srgbClr val="FF0000"/>
              </a:solidFill>
            </a:endParaRPr>
          </a:p>
          <a:p>
            <a:r>
              <a:rPr lang="en-US" altLang="zh-CN" dirty="0"/>
              <a:t> </a:t>
            </a:r>
            <a:r>
              <a:rPr lang="en-US" altLang="zh-CN" dirty="0" smtClean="0"/>
              <a:t>   </a:t>
            </a:r>
            <a:r>
              <a:rPr lang="zh-CN" altLang="zh-CN" sz="1400" dirty="0" smtClean="0"/>
              <a:t>单击</a:t>
            </a:r>
            <a:r>
              <a:rPr lang="zh-CN" altLang="zh-CN" sz="1400" dirty="0"/>
              <a:t>左侧工具栏“文本工具”</a:t>
            </a:r>
            <a:r>
              <a:rPr lang="en-US" altLang="zh-CN" sz="1400" dirty="0"/>
              <a:t> </a:t>
            </a:r>
            <a:r>
              <a:rPr lang="zh-CN" altLang="zh-CN" sz="1400" dirty="0"/>
              <a:t>，光标变成字 的图样，然后再页面内使用鼠标左键单击建立一个文本插入点，如图</a:t>
            </a:r>
            <a:r>
              <a:rPr lang="en-US" altLang="zh-CN" sz="1400" dirty="0"/>
              <a:t>6-2</a:t>
            </a:r>
            <a:r>
              <a:rPr lang="zh-CN" altLang="zh-CN" sz="1400" dirty="0"/>
              <a:t>所示，即可输入文本，输入的文本就是美术字，</a:t>
            </a:r>
            <a:r>
              <a:rPr lang="zh-CN" altLang="zh-CN" sz="1400" dirty="0" smtClean="0"/>
              <a:t>如图</a:t>
            </a:r>
            <a:r>
              <a:rPr lang="en-US" altLang="zh-CN" sz="1400" dirty="0"/>
              <a:t>6-3</a:t>
            </a:r>
            <a:r>
              <a:rPr lang="zh-CN" altLang="zh-CN" sz="1400" dirty="0"/>
              <a:t>所示，默认颜色为黑色。</a:t>
            </a:r>
            <a:endParaRPr lang="zh-CN" altLang="en-US" sz="1400" dirty="0"/>
          </a:p>
        </p:txBody>
      </p:sp>
      <p:sp>
        <p:nvSpPr>
          <p:cNvPr id="13"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4" name="画布 146"/>
          <p:cNvGrpSpPr>
            <a:grpSpLocks noChangeAspect="1"/>
          </p:cNvGrpSpPr>
          <p:nvPr/>
        </p:nvGrpSpPr>
        <p:grpSpPr bwMode="auto">
          <a:xfrm>
            <a:off x="6603231" y="1997083"/>
            <a:ext cx="4994416" cy="1590675"/>
            <a:chOff x="2361" y="2188"/>
            <a:chExt cx="7200" cy="2170"/>
          </a:xfrm>
        </p:grpSpPr>
        <p:sp>
          <p:nvSpPr>
            <p:cNvPr id="15" name="AutoShape 6"/>
            <p:cNvSpPr>
              <a:spLocks noRot="1" noChangeAspect="1" noChangeArrowheads="1" noTextEdit="1"/>
            </p:cNvSpPr>
            <p:nvPr/>
          </p:nvSpPr>
          <p:spPr bwMode="auto">
            <a:xfrm>
              <a:off x="2361" y="2188"/>
              <a:ext cx="7200" cy="217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文本框 151"/>
            <p:cNvSpPr txBox="1">
              <a:spLocks noChangeArrowheads="1"/>
            </p:cNvSpPr>
            <p:nvPr/>
          </p:nvSpPr>
          <p:spPr bwMode="auto">
            <a:xfrm>
              <a:off x="3657" y="3912"/>
              <a:ext cx="1400" cy="4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6-2</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 name="文本框 153"/>
            <p:cNvSpPr txBox="1">
              <a:spLocks noChangeArrowheads="1"/>
            </p:cNvSpPr>
            <p:nvPr/>
          </p:nvSpPr>
          <p:spPr bwMode="auto">
            <a:xfrm>
              <a:off x="6716" y="3926"/>
              <a:ext cx="1563" cy="3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6-3</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2051" name="图片 475" descr="6-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7" y="2581"/>
              <a:ext cx="2187" cy="1084"/>
            </a:xfrm>
            <a:prstGeom prst="rect">
              <a:avLst/>
            </a:prstGeom>
            <a:noFill/>
            <a:extLst>
              <a:ext uri="{909E8E84-426E-40DD-AFC4-6F175D3DCCD1}">
                <a14:hiddenFill xmlns:a14="http://schemas.microsoft.com/office/drawing/2010/main">
                  <a:solidFill>
                    <a:srgbClr val="FFFFFF"/>
                  </a:solidFill>
                </a14:hiddenFill>
              </a:ext>
            </a:extLst>
          </p:spPr>
        </p:pic>
        <p:pic>
          <p:nvPicPr>
            <p:cNvPr id="2050" name="图片 476" descr="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53" y="2422"/>
              <a:ext cx="1718" cy="1489"/>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TextBox 17"/>
          <p:cNvSpPr txBox="1"/>
          <p:nvPr/>
        </p:nvSpPr>
        <p:spPr>
          <a:xfrm>
            <a:off x="1044689" y="3086247"/>
            <a:ext cx="4904928" cy="2369880"/>
          </a:xfrm>
          <a:prstGeom prst="rect">
            <a:avLst/>
          </a:prstGeom>
          <a:noFill/>
        </p:spPr>
        <p:txBody>
          <a:bodyPr wrap="square" rtlCol="0">
            <a:spAutoFit/>
          </a:bodyPr>
          <a:lstStyle/>
          <a:p>
            <a:r>
              <a:rPr lang="zh-CN" altLang="zh-CN" b="1" dirty="0">
                <a:solidFill>
                  <a:srgbClr val="FF0000"/>
                </a:solidFill>
              </a:rPr>
              <a:t>选择文本</a:t>
            </a:r>
            <a:endParaRPr lang="zh-CN" altLang="zh-CN" dirty="0">
              <a:solidFill>
                <a:srgbClr val="FF0000"/>
              </a:solidFill>
            </a:endParaRPr>
          </a:p>
          <a:p>
            <a:r>
              <a:rPr lang="en-US" altLang="zh-CN" dirty="0" smtClean="0"/>
              <a:t>  </a:t>
            </a:r>
            <a:r>
              <a:rPr lang="zh-CN" altLang="zh-CN" sz="1400" dirty="0" smtClean="0"/>
              <a:t>在</a:t>
            </a:r>
            <a:r>
              <a:rPr lang="zh-CN" altLang="zh-CN" sz="1400" dirty="0"/>
              <a:t>设置文本属性之前，必须要选中需要设置的文本，选中文本的方法有三种：</a:t>
            </a:r>
          </a:p>
          <a:p>
            <a:r>
              <a:rPr lang="zh-CN" altLang="zh-CN" sz="1400" dirty="0"/>
              <a:t>第一种单击要选择的文本字符的起点位置，按住鼠标左键不放拖动到需要选择的重点位置松开鼠标；</a:t>
            </a:r>
          </a:p>
          <a:p>
            <a:r>
              <a:rPr lang="zh-CN" altLang="zh-CN" sz="1400" dirty="0"/>
              <a:t>第二种单击要选择的文本字符的起点位置，然后按住</a:t>
            </a:r>
            <a:r>
              <a:rPr lang="en-US" altLang="zh-CN" sz="1400" dirty="0"/>
              <a:t>Shift</a:t>
            </a:r>
            <a:r>
              <a:rPr lang="zh-CN" altLang="zh-CN" sz="1400" dirty="0"/>
              <a:t>键不放，再按住键盘上的“左箭头”或者“右箭头”即可选中；如图</a:t>
            </a:r>
            <a:r>
              <a:rPr lang="en-US" altLang="zh-CN" sz="1400" dirty="0"/>
              <a:t>6-4</a:t>
            </a:r>
            <a:r>
              <a:rPr lang="zh-CN" altLang="zh-CN" sz="1400" dirty="0"/>
              <a:t>所示</a:t>
            </a:r>
            <a:r>
              <a:rPr lang="zh-CN" altLang="zh-CN" sz="1400" dirty="0" smtClean="0"/>
              <a:t>。</a:t>
            </a:r>
            <a:endParaRPr lang="en-US" altLang="zh-CN" sz="1400" dirty="0" smtClean="0"/>
          </a:p>
          <a:p>
            <a:r>
              <a:rPr lang="zh-CN" altLang="zh-CN" sz="1400" dirty="0"/>
              <a:t>第三种使用“选择工具”单击所输入的文本，就可以选中该文本的全部字符。如图</a:t>
            </a:r>
            <a:r>
              <a:rPr lang="en-US" altLang="zh-CN" sz="1400" dirty="0"/>
              <a:t>6-5</a:t>
            </a:r>
            <a:r>
              <a:rPr lang="zh-CN" altLang="zh-CN" sz="1400" dirty="0"/>
              <a:t>所示。</a:t>
            </a:r>
            <a:endParaRPr lang="zh-CN" altLang="en-US" sz="1400" dirty="0"/>
          </a:p>
        </p:txBody>
      </p:sp>
      <p:sp>
        <p:nvSpPr>
          <p:cNvPr id="19" name="Rectangle 1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0" name="画布 403"/>
          <p:cNvGrpSpPr>
            <a:grpSpLocks noChangeAspect="1"/>
          </p:cNvGrpSpPr>
          <p:nvPr/>
        </p:nvGrpSpPr>
        <p:grpSpPr bwMode="auto">
          <a:xfrm>
            <a:off x="6823798" y="4006200"/>
            <a:ext cx="4783538" cy="800100"/>
            <a:chOff x="2360" y="5384"/>
            <a:chExt cx="7200" cy="1091"/>
          </a:xfrm>
        </p:grpSpPr>
        <p:sp>
          <p:nvSpPr>
            <p:cNvPr id="21" name="AutoShape 15"/>
            <p:cNvSpPr>
              <a:spLocks noRot="1" noChangeAspect="1" noChangeArrowheads="1" noTextEdit="1"/>
            </p:cNvSpPr>
            <p:nvPr/>
          </p:nvSpPr>
          <p:spPr bwMode="auto">
            <a:xfrm>
              <a:off x="2360" y="5384"/>
              <a:ext cx="7200" cy="109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文本框 406"/>
            <p:cNvSpPr txBox="1">
              <a:spLocks noChangeArrowheads="1"/>
            </p:cNvSpPr>
            <p:nvPr/>
          </p:nvSpPr>
          <p:spPr bwMode="auto">
            <a:xfrm>
              <a:off x="3341" y="6113"/>
              <a:ext cx="2026" cy="3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6-4</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3" name="文本框 408"/>
            <p:cNvSpPr txBox="1">
              <a:spLocks noChangeArrowheads="1"/>
            </p:cNvSpPr>
            <p:nvPr/>
          </p:nvSpPr>
          <p:spPr bwMode="auto">
            <a:xfrm>
              <a:off x="6780" y="6144"/>
              <a:ext cx="1628" cy="34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6-5</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2060" name="图片 483" descr="6-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09" y="5463"/>
              <a:ext cx="2551" cy="640"/>
            </a:xfrm>
            <a:prstGeom prst="rect">
              <a:avLst/>
            </a:prstGeom>
            <a:noFill/>
            <a:extLst>
              <a:ext uri="{909E8E84-426E-40DD-AFC4-6F175D3DCCD1}">
                <a14:hiddenFill xmlns:a14="http://schemas.microsoft.com/office/drawing/2010/main">
                  <a:solidFill>
                    <a:srgbClr val="FFFFFF"/>
                  </a:solidFill>
                </a14:hiddenFill>
              </a:ext>
            </a:extLst>
          </p:spPr>
        </p:pic>
        <p:pic>
          <p:nvPicPr>
            <p:cNvPr id="2059" name="图片 484" descr="6-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24" y="5483"/>
              <a:ext cx="2867" cy="611"/>
            </a:xfrm>
            <a:prstGeom prst="rect">
              <a:avLst/>
            </a:prstGeom>
            <a:noFill/>
            <a:extLst>
              <a:ext uri="{909E8E84-426E-40DD-AFC4-6F175D3DCCD1}">
                <a14:hiddenFill xmlns:a14="http://schemas.microsoft.com/office/drawing/2010/main">
                  <a:solidFill>
                    <a:srgbClr val="FFFFFF"/>
                  </a:solidFill>
                </a14:hiddenFill>
              </a:ext>
            </a:extLst>
          </p:spPr>
        </p:pic>
      </p:grpSp>
      <p:sp>
        <p:nvSpPr>
          <p:cNvPr id="24" name="TextBox 23"/>
          <p:cNvSpPr txBox="1"/>
          <p:nvPr/>
        </p:nvSpPr>
        <p:spPr>
          <a:xfrm>
            <a:off x="992068" y="5406229"/>
            <a:ext cx="6681939" cy="1446550"/>
          </a:xfrm>
          <a:prstGeom prst="rect">
            <a:avLst/>
          </a:prstGeom>
          <a:noFill/>
        </p:spPr>
        <p:txBody>
          <a:bodyPr wrap="square" rtlCol="0">
            <a:spAutoFit/>
          </a:bodyPr>
          <a:lstStyle/>
          <a:p>
            <a:r>
              <a:rPr lang="zh-CN" altLang="zh-CN" b="1" dirty="0">
                <a:solidFill>
                  <a:srgbClr val="FF0000"/>
                </a:solidFill>
              </a:rPr>
              <a:t>美术文本转换为段落文本</a:t>
            </a:r>
            <a:endParaRPr lang="zh-CN" altLang="zh-CN" dirty="0">
              <a:solidFill>
                <a:srgbClr val="FF0000"/>
              </a:solidFill>
            </a:endParaRPr>
          </a:p>
          <a:p>
            <a:r>
              <a:rPr lang="en-US" altLang="zh-CN" sz="1400" dirty="0" smtClean="0"/>
              <a:t>      </a:t>
            </a:r>
            <a:r>
              <a:rPr lang="zh-CN" altLang="zh-CN" sz="1400" dirty="0" smtClean="0"/>
              <a:t>在</a:t>
            </a:r>
            <a:r>
              <a:rPr lang="zh-CN" altLang="zh-CN" sz="1400" dirty="0"/>
              <a:t>输入美术文本以后，如要对美术文本进行段落文本的编辑，可以将美术文本转换为段落文本。</a:t>
            </a:r>
          </a:p>
          <a:p>
            <a:r>
              <a:rPr lang="en-US" altLang="zh-CN" sz="1400" dirty="0"/>
              <a:t> </a:t>
            </a:r>
            <a:r>
              <a:rPr lang="en-US" altLang="zh-CN" sz="1400" dirty="0" smtClean="0"/>
              <a:t>      </a:t>
            </a:r>
            <a:r>
              <a:rPr lang="zh-CN" altLang="zh-CN" sz="1400" dirty="0" smtClean="0"/>
              <a:t>使用</a:t>
            </a:r>
            <a:r>
              <a:rPr lang="zh-CN" altLang="zh-CN" sz="1400" dirty="0"/>
              <a:t>“选择工具”选中美术文本，单后单击鼠标右键，在弹出的对话框中选择“转换为段落文本”如图</a:t>
            </a:r>
            <a:r>
              <a:rPr lang="en-US" altLang="zh-CN" sz="1400" dirty="0"/>
              <a:t>6-6</a:t>
            </a:r>
            <a:r>
              <a:rPr lang="zh-CN" altLang="zh-CN" sz="1400" dirty="0"/>
              <a:t>所示，就可以将美术文本转换为段落文本，快捷键“</a:t>
            </a:r>
            <a:r>
              <a:rPr lang="en-US" altLang="zh-CN" sz="1400" dirty="0"/>
              <a:t>Ctrl+F8</a:t>
            </a:r>
            <a:r>
              <a:rPr lang="zh-CN" altLang="zh-CN" sz="1400" dirty="0"/>
              <a:t>”。</a:t>
            </a:r>
            <a:endParaRPr lang="zh-CN" altLang="en-US" sz="1400" dirty="0"/>
          </a:p>
        </p:txBody>
      </p:sp>
      <p:pic>
        <p:nvPicPr>
          <p:cNvPr id="2067" name="图片 485" descr="6-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52913" y="5301206"/>
            <a:ext cx="2955450" cy="1393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93835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项目六</a:t>
            </a:r>
            <a:endParaRPr lang="zh-CN" altLang="en-US" b="1" dirty="0">
              <a:solidFill>
                <a:schemeClr val="bg1"/>
              </a:solidFill>
            </a:endParaRPr>
          </a:p>
        </p:txBody>
      </p:sp>
      <p:sp>
        <p:nvSpPr>
          <p:cNvPr id="6" name="矩形 5"/>
          <p:cNvSpPr/>
          <p:nvPr/>
        </p:nvSpPr>
        <p:spPr>
          <a:xfrm>
            <a:off x="1946303" y="285021"/>
            <a:ext cx="1114409" cy="369332"/>
          </a:xfrm>
          <a:prstGeom prst="rect">
            <a:avLst/>
          </a:prstGeom>
        </p:spPr>
        <p:txBody>
          <a:bodyPr wrap="none">
            <a:spAutoFit/>
          </a:bodyPr>
          <a:lstStyle/>
          <a:p>
            <a:pPr algn="ctr"/>
            <a:r>
              <a:rPr lang="zh-CN" altLang="en-US" b="1" dirty="0" smtClean="0"/>
              <a:t>编辑文本</a:t>
            </a:r>
            <a:endParaRPr lang="zh-CN" altLang="zh-CN" b="1" dirty="0"/>
          </a:p>
        </p:txBody>
      </p:sp>
      <p:sp>
        <p:nvSpPr>
          <p:cNvPr id="7" name="对角圆角矩形 6"/>
          <p:cNvSpPr/>
          <p:nvPr/>
        </p:nvSpPr>
        <p:spPr>
          <a:xfrm>
            <a:off x="7525796"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tx1">
                    <a:lumMod val="65000"/>
                    <a:lumOff val="35000"/>
                  </a:schemeClr>
                </a:solidFill>
                <a:latin typeface="微软雅黑" pitchFamily="34" charset="-122"/>
                <a:ea typeface="微软雅黑" pitchFamily="34" charset="-122"/>
              </a:rPr>
              <a:t>制作酒水单</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641429" y="1043444"/>
            <a:ext cx="9023024" cy="369332"/>
          </a:xfrm>
          <a:prstGeom prst="rect">
            <a:avLst/>
          </a:prstGeom>
          <a:noFill/>
        </p:spPr>
        <p:txBody>
          <a:bodyPr wrap="square" rtlCol="0">
            <a:spAutoFit/>
          </a:bodyPr>
          <a:lstStyle/>
          <a:p>
            <a:pPr>
              <a:spcAft>
                <a:spcPts val="2400"/>
              </a:spcAft>
            </a:pPr>
            <a:r>
              <a:rPr lang="zh-CN" altLang="en-US" dirty="0" smtClean="0"/>
              <a:t>二、知识储备</a:t>
            </a:r>
            <a:endParaRPr lang="zh-CN" altLang="en-US" dirty="0"/>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制作咖啡宣传单</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89992" y="346863"/>
            <a:ext cx="748923" cy="261610"/>
          </a:xfrm>
          <a:prstGeom prst="rect">
            <a:avLst/>
          </a:prstGeom>
          <a:noFill/>
        </p:spPr>
        <p:txBody>
          <a:bodyPr wrap="none" rtlCol="0">
            <a:spAutoFit/>
          </a:bodyPr>
          <a:lstStyle/>
          <a:p>
            <a:r>
              <a:rPr lang="zh-CN" altLang="en-US" sz="1100" b="1" dirty="0" smtClean="0">
                <a:latin typeface="微软雅黑" panose="020B0503020204020204" pitchFamily="34" charset="-122"/>
                <a:ea typeface="微软雅黑" panose="020B0503020204020204" pitchFamily="34" charset="-122"/>
              </a:rPr>
              <a:t>制作挂历</a:t>
            </a:r>
            <a:endParaRPr lang="zh-CN" altLang="en-US" sz="1100" b="1" dirty="0">
              <a:latin typeface="微软雅黑" panose="020B0503020204020204" pitchFamily="34" charset="-122"/>
              <a:ea typeface="微软雅黑" panose="020B0503020204020204" pitchFamily="34" charset="-122"/>
            </a:endParaRPr>
          </a:p>
        </p:txBody>
      </p:sp>
      <p:sp>
        <p:nvSpPr>
          <p:cNvPr id="10" name="TextBox 9"/>
          <p:cNvSpPr txBox="1"/>
          <p:nvPr/>
        </p:nvSpPr>
        <p:spPr>
          <a:xfrm>
            <a:off x="929037" y="1412776"/>
            <a:ext cx="2034531" cy="369332"/>
          </a:xfrm>
          <a:prstGeom prst="rect">
            <a:avLst/>
          </a:prstGeom>
          <a:noFill/>
        </p:spPr>
        <p:txBody>
          <a:bodyPr wrap="none" rtlCol="0">
            <a:spAutoFit/>
          </a:bodyPr>
          <a:lstStyle/>
          <a:p>
            <a:r>
              <a:rPr lang="en-US" altLang="zh-CN" dirty="0" smtClean="0">
                <a:solidFill>
                  <a:srgbClr val="C00000"/>
                </a:solidFill>
              </a:rPr>
              <a:t>3</a:t>
            </a:r>
            <a:r>
              <a:rPr lang="zh-CN" altLang="en-US" dirty="0" smtClean="0">
                <a:solidFill>
                  <a:srgbClr val="C00000"/>
                </a:solidFill>
              </a:rPr>
              <a:t>、段落文本（</a:t>
            </a:r>
            <a:r>
              <a:rPr lang="en-US" altLang="zh-CN" dirty="0" smtClean="0">
                <a:solidFill>
                  <a:srgbClr val="C00000"/>
                </a:solidFill>
              </a:rPr>
              <a:t>1</a:t>
            </a:r>
            <a:r>
              <a:rPr lang="zh-CN" altLang="en-US" dirty="0" smtClean="0"/>
              <a:t>）</a:t>
            </a:r>
            <a:endParaRPr lang="zh-CN" altLang="en-US" dirty="0"/>
          </a:p>
        </p:txBody>
      </p:sp>
      <p:sp>
        <p:nvSpPr>
          <p:cNvPr id="11" name="TextBox 10"/>
          <p:cNvSpPr txBox="1"/>
          <p:nvPr/>
        </p:nvSpPr>
        <p:spPr>
          <a:xfrm>
            <a:off x="562943" y="1673918"/>
            <a:ext cx="11377264" cy="307777"/>
          </a:xfrm>
          <a:prstGeom prst="rect">
            <a:avLst/>
          </a:prstGeom>
          <a:noFill/>
        </p:spPr>
        <p:txBody>
          <a:bodyPr wrap="square" rtlCol="0">
            <a:spAutoFit/>
          </a:bodyPr>
          <a:lstStyle/>
          <a:p>
            <a:r>
              <a:rPr lang="en-US" altLang="zh-CN" sz="1400" dirty="0" smtClean="0"/>
              <a:t>    </a:t>
            </a:r>
            <a:r>
              <a:rPr lang="zh-CN" altLang="zh-CN" sz="1400" dirty="0" smtClean="0"/>
              <a:t>当</a:t>
            </a:r>
            <a:r>
              <a:rPr lang="zh-CN" altLang="zh-CN" sz="1400" dirty="0"/>
              <a:t>作品需要排版很多字时，利用段落文本可以方便快捷地输入和排版。还有段落文本可以从一个页面流动到另一个页面，编排起来特别方便。</a:t>
            </a:r>
            <a:endParaRPr lang="zh-CN" altLang="en-US" sz="1400" dirty="0"/>
          </a:p>
        </p:txBody>
      </p:sp>
      <p:sp>
        <p:nvSpPr>
          <p:cNvPr id="12" name="TextBox 11"/>
          <p:cNvSpPr txBox="1"/>
          <p:nvPr/>
        </p:nvSpPr>
        <p:spPr>
          <a:xfrm>
            <a:off x="854130" y="2009029"/>
            <a:ext cx="5846574" cy="2462213"/>
          </a:xfrm>
          <a:prstGeom prst="rect">
            <a:avLst/>
          </a:prstGeom>
          <a:noFill/>
        </p:spPr>
        <p:txBody>
          <a:bodyPr wrap="square" rtlCol="0">
            <a:spAutoFit/>
          </a:bodyPr>
          <a:lstStyle/>
          <a:p>
            <a:r>
              <a:rPr lang="zh-CN" altLang="zh-CN" sz="1400" b="1" dirty="0">
                <a:solidFill>
                  <a:srgbClr val="FF0000"/>
                </a:solidFill>
              </a:rPr>
              <a:t>输入段落文本</a:t>
            </a:r>
            <a:endParaRPr lang="zh-CN" altLang="zh-CN" sz="1400" dirty="0">
              <a:solidFill>
                <a:srgbClr val="FF0000"/>
              </a:solidFill>
            </a:endParaRPr>
          </a:p>
          <a:p>
            <a:r>
              <a:rPr lang="en-US" altLang="zh-CN" sz="1400" dirty="0" smtClean="0"/>
              <a:t>    </a:t>
            </a:r>
            <a:r>
              <a:rPr lang="zh-CN" altLang="zh-CN" sz="1400" dirty="0" smtClean="0"/>
              <a:t>单击</a:t>
            </a:r>
            <a:r>
              <a:rPr lang="zh-CN" altLang="zh-CN" sz="1400" dirty="0"/>
              <a:t>左侧工具栏“文本工具”</a:t>
            </a:r>
            <a:r>
              <a:rPr lang="en-US" altLang="zh-CN" sz="1400" dirty="0"/>
              <a:t> </a:t>
            </a:r>
            <a:r>
              <a:rPr lang="zh-CN" altLang="zh-CN" sz="1400" dirty="0"/>
              <a:t>，光标变成字 的图样，然后再页面内按住鼠标左键不放进行拖动，松开鼠标后生成文本框，如图</a:t>
            </a:r>
            <a:r>
              <a:rPr lang="en-US" altLang="zh-CN" sz="1400" dirty="0"/>
              <a:t>6-7</a:t>
            </a:r>
            <a:r>
              <a:rPr lang="zh-CN" altLang="zh-CN" sz="1400" dirty="0"/>
              <a:t>所示，此时输入的文本就是段落文本，在段落文本内输入文本，排满一行后会自动换行，如图</a:t>
            </a:r>
            <a:r>
              <a:rPr lang="en-US" altLang="zh-CN" sz="1400" dirty="0"/>
              <a:t>6-8</a:t>
            </a:r>
            <a:r>
              <a:rPr lang="zh-CN" altLang="zh-CN" sz="1400" dirty="0"/>
              <a:t>所示</a:t>
            </a:r>
            <a:r>
              <a:rPr lang="zh-CN" altLang="zh-CN" sz="1400" dirty="0" smtClean="0"/>
              <a:t>。</a:t>
            </a:r>
            <a:endParaRPr lang="en-US" altLang="zh-CN" sz="1400" dirty="0" smtClean="0"/>
          </a:p>
          <a:p>
            <a:r>
              <a:rPr lang="en-US" altLang="zh-CN" sz="1400" dirty="0" smtClean="0"/>
              <a:t>    </a:t>
            </a:r>
            <a:r>
              <a:rPr lang="zh-CN" altLang="zh-CN" sz="1400" dirty="0" smtClean="0"/>
              <a:t>段落</a:t>
            </a:r>
            <a:r>
              <a:rPr lang="zh-CN" altLang="zh-CN" sz="1400" dirty="0"/>
              <a:t>文本框只能在文本框内显示，如过输入的文字超出文本框的范围，文本框下方控制点会出现黑色三角箭头，如图</a:t>
            </a:r>
            <a:r>
              <a:rPr lang="en-US" altLang="zh-CN" sz="1400" dirty="0"/>
              <a:t>6-9</a:t>
            </a:r>
            <a:r>
              <a:rPr lang="zh-CN" altLang="zh-CN" sz="1400" dirty="0"/>
              <a:t>所示，点击该箭头向下拖动扩大文本框就可以显示隐藏的文本，也可以按住点击住文本框中的任意一个控制点拖动放大使隐藏的文本完全显示，如图</a:t>
            </a:r>
            <a:r>
              <a:rPr lang="en-US" altLang="zh-CN" sz="1400" dirty="0"/>
              <a:t>6-10</a:t>
            </a:r>
            <a:r>
              <a:rPr lang="zh-CN" altLang="zh-CN" sz="1400" dirty="0"/>
              <a:t>所示。</a:t>
            </a:r>
            <a:endParaRPr lang="en-US" altLang="zh-CN" sz="1400" dirty="0" smtClean="0"/>
          </a:p>
          <a:p>
            <a:endParaRPr lang="en-US" altLang="zh-CN" sz="1400" dirty="0" smtClean="0"/>
          </a:p>
          <a:p>
            <a:endParaRPr lang="zh-CN" altLang="en-US" sz="1400" dirty="0"/>
          </a:p>
        </p:txBody>
      </p:sp>
      <p:sp>
        <p:nvSpPr>
          <p:cNvPr id="13"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8" name="TextBox 17"/>
          <p:cNvSpPr txBox="1"/>
          <p:nvPr/>
        </p:nvSpPr>
        <p:spPr>
          <a:xfrm>
            <a:off x="929037" y="4099384"/>
            <a:ext cx="4904928" cy="2031325"/>
          </a:xfrm>
          <a:prstGeom prst="rect">
            <a:avLst/>
          </a:prstGeom>
          <a:noFill/>
        </p:spPr>
        <p:txBody>
          <a:bodyPr wrap="square" rtlCol="0">
            <a:spAutoFit/>
          </a:bodyPr>
          <a:lstStyle/>
          <a:p>
            <a:r>
              <a:rPr lang="zh-CN" altLang="zh-CN" sz="1400" b="1" dirty="0">
                <a:solidFill>
                  <a:srgbClr val="FF0000"/>
                </a:solidFill>
              </a:rPr>
              <a:t>段落文本链接</a:t>
            </a:r>
            <a:endParaRPr lang="zh-CN" altLang="zh-CN" sz="1400" dirty="0">
              <a:solidFill>
                <a:srgbClr val="FF0000"/>
              </a:solidFill>
            </a:endParaRPr>
          </a:p>
          <a:p>
            <a:r>
              <a:rPr lang="en-US" altLang="zh-CN" sz="1400" dirty="0" smtClean="0"/>
              <a:t>     </a:t>
            </a:r>
            <a:r>
              <a:rPr lang="zh-CN" altLang="zh-CN" sz="1400" dirty="0" smtClean="0"/>
              <a:t>如果</a:t>
            </a:r>
            <a:r>
              <a:rPr lang="zh-CN" altLang="zh-CN" sz="1400" dirty="0"/>
              <a:t>当前工作的页面输入了大量的文本，可以将其分为不同的部分将其显示，还可以对其添加文本链接效果</a:t>
            </a:r>
            <a:r>
              <a:rPr lang="zh-CN" altLang="zh-CN" sz="1400" dirty="0" smtClean="0"/>
              <a:t>。</a:t>
            </a:r>
            <a:endParaRPr lang="en-US" altLang="zh-CN" sz="1400" dirty="0" smtClean="0"/>
          </a:p>
          <a:p>
            <a:endParaRPr lang="zh-CN" altLang="zh-CN" sz="1400" dirty="0"/>
          </a:p>
          <a:p>
            <a:r>
              <a:rPr lang="zh-CN" altLang="zh-CN" sz="1400" b="1" dirty="0">
                <a:solidFill>
                  <a:srgbClr val="FF0000"/>
                </a:solidFill>
              </a:rPr>
              <a:t>链接段落文本框</a:t>
            </a:r>
            <a:endParaRPr lang="zh-CN" altLang="zh-CN" sz="1400" dirty="0">
              <a:solidFill>
                <a:srgbClr val="FF0000"/>
              </a:solidFill>
            </a:endParaRPr>
          </a:p>
          <a:p>
            <a:r>
              <a:rPr lang="en-US" altLang="zh-CN" sz="1400" dirty="0" smtClean="0"/>
              <a:t>    </a:t>
            </a:r>
            <a:r>
              <a:rPr lang="zh-CN" altLang="zh-CN" sz="1400" dirty="0" smtClean="0"/>
              <a:t>用</a:t>
            </a:r>
            <a:r>
              <a:rPr lang="zh-CN" altLang="zh-CN" sz="1400" dirty="0"/>
              <a:t>鼠标左键点击文本框下面的黑色三角箭头，如图</a:t>
            </a:r>
            <a:r>
              <a:rPr lang="en-US" altLang="zh-CN" sz="1400" dirty="0"/>
              <a:t>6-11</a:t>
            </a:r>
            <a:r>
              <a:rPr lang="zh-CN" altLang="zh-CN" sz="1400" dirty="0"/>
              <a:t>所示，然后在文本框以为的空白处单击鼠标左键，会产生另一个文本框，新的文本框内显示前一个文本框中隐藏的文字。如图</a:t>
            </a:r>
            <a:r>
              <a:rPr lang="en-US" altLang="zh-CN" sz="1400" dirty="0"/>
              <a:t>6-12</a:t>
            </a:r>
            <a:r>
              <a:rPr lang="zh-CN" altLang="zh-CN" sz="1400" dirty="0"/>
              <a:t>所示。</a:t>
            </a:r>
            <a:endParaRPr lang="zh-CN" altLang="en-US" sz="1400" dirty="0"/>
          </a:p>
        </p:txBody>
      </p:sp>
      <p:sp>
        <p:nvSpPr>
          <p:cNvPr id="19" name="Rectangle 1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Rectangle 9"/>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6" name="画布 438"/>
          <p:cNvGrpSpPr>
            <a:grpSpLocks/>
          </p:cNvGrpSpPr>
          <p:nvPr/>
        </p:nvGrpSpPr>
        <p:grpSpPr bwMode="auto">
          <a:xfrm>
            <a:off x="6701412" y="2009030"/>
            <a:ext cx="4606738" cy="1231106"/>
            <a:chOff x="0" y="0"/>
            <a:chExt cx="52743" cy="17360"/>
          </a:xfrm>
        </p:grpSpPr>
        <p:sp>
          <p:nvSpPr>
            <p:cNvPr id="27" name="AutoShape 8"/>
            <p:cNvSpPr>
              <a:spLocks noChangeArrowheads="1"/>
            </p:cNvSpPr>
            <p:nvPr/>
          </p:nvSpPr>
          <p:spPr bwMode="auto">
            <a:xfrm>
              <a:off x="0" y="0"/>
              <a:ext cx="52743" cy="1736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079" name="图片 439" descr="10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924" y="1206"/>
              <a:ext cx="21971" cy="13640"/>
            </a:xfrm>
            <a:prstGeom prst="rect">
              <a:avLst/>
            </a:prstGeom>
            <a:noFill/>
            <a:extLst>
              <a:ext uri="{909E8E84-426E-40DD-AFC4-6F175D3DCCD1}">
                <a14:hiddenFill xmlns:a14="http://schemas.microsoft.com/office/drawing/2010/main">
                  <a:solidFill>
                    <a:srgbClr val="FFFFFF"/>
                  </a:solidFill>
                </a14:hiddenFill>
              </a:ext>
            </a:extLst>
          </p:spPr>
        </p:pic>
        <p:pic>
          <p:nvPicPr>
            <p:cNvPr id="3078" name="图片 440" descr="1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 y="1079"/>
              <a:ext cx="22866" cy="13449"/>
            </a:xfrm>
            <a:prstGeom prst="rect">
              <a:avLst/>
            </a:prstGeom>
            <a:noFill/>
            <a:extLst>
              <a:ext uri="{909E8E84-426E-40DD-AFC4-6F175D3DCCD1}">
                <a14:hiddenFill xmlns:a14="http://schemas.microsoft.com/office/drawing/2010/main">
                  <a:solidFill>
                    <a:srgbClr val="FFFFFF"/>
                  </a:solidFill>
                </a14:hiddenFill>
              </a:ext>
            </a:extLst>
          </p:spPr>
        </p:pic>
        <p:sp>
          <p:nvSpPr>
            <p:cNvPr id="28" name="文本框 465"/>
            <p:cNvSpPr txBox="1">
              <a:spLocks noChangeArrowheads="1"/>
            </p:cNvSpPr>
            <p:nvPr/>
          </p:nvSpPr>
          <p:spPr bwMode="auto">
            <a:xfrm>
              <a:off x="7607" y="14554"/>
              <a:ext cx="10096" cy="279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6-7</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9" name="文本框 466"/>
            <p:cNvSpPr txBox="1">
              <a:spLocks noChangeArrowheads="1"/>
            </p:cNvSpPr>
            <p:nvPr/>
          </p:nvSpPr>
          <p:spPr bwMode="auto">
            <a:xfrm>
              <a:off x="33324" y="14998"/>
              <a:ext cx="9081" cy="26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6-8</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30" name="Rectangle 18"/>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31" name="画布 449"/>
          <p:cNvGrpSpPr>
            <a:grpSpLocks/>
          </p:cNvGrpSpPr>
          <p:nvPr/>
        </p:nvGrpSpPr>
        <p:grpSpPr bwMode="auto">
          <a:xfrm>
            <a:off x="6834523" y="3396699"/>
            <a:ext cx="4137531" cy="1328445"/>
            <a:chOff x="0" y="0"/>
            <a:chExt cx="52743" cy="23863"/>
          </a:xfrm>
        </p:grpSpPr>
        <p:sp>
          <p:nvSpPr>
            <p:cNvPr id="32" name="AutoShape 17"/>
            <p:cNvSpPr>
              <a:spLocks noChangeArrowheads="1"/>
            </p:cNvSpPr>
            <p:nvPr/>
          </p:nvSpPr>
          <p:spPr bwMode="auto">
            <a:xfrm>
              <a:off x="0" y="0"/>
              <a:ext cx="52743" cy="23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088" name="图片 451" descr="100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035" y="762"/>
              <a:ext cx="25825" cy="19773"/>
            </a:xfrm>
            <a:prstGeom prst="rect">
              <a:avLst/>
            </a:prstGeom>
            <a:noFill/>
            <a:extLst>
              <a:ext uri="{909E8E84-426E-40DD-AFC4-6F175D3DCCD1}">
                <a14:hiddenFill xmlns:a14="http://schemas.microsoft.com/office/drawing/2010/main">
                  <a:solidFill>
                    <a:srgbClr val="FFFFFF"/>
                  </a:solidFill>
                </a14:hiddenFill>
              </a:ext>
            </a:extLst>
          </p:spPr>
        </p:pic>
        <p:pic>
          <p:nvPicPr>
            <p:cNvPr id="3087" name="图片 452" descr="100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52" y="7562"/>
              <a:ext cx="24733" cy="12713"/>
            </a:xfrm>
            <a:prstGeom prst="rect">
              <a:avLst/>
            </a:prstGeom>
            <a:noFill/>
            <a:extLst>
              <a:ext uri="{909E8E84-426E-40DD-AFC4-6F175D3DCCD1}">
                <a14:hiddenFill xmlns:a14="http://schemas.microsoft.com/office/drawing/2010/main">
                  <a:solidFill>
                    <a:srgbClr val="FFFFFF"/>
                  </a:solidFill>
                </a14:hiddenFill>
              </a:ext>
            </a:extLst>
          </p:spPr>
        </p:pic>
        <p:sp>
          <p:nvSpPr>
            <p:cNvPr id="33" name="文本框 467"/>
            <p:cNvSpPr txBox="1">
              <a:spLocks noChangeArrowheads="1"/>
            </p:cNvSpPr>
            <p:nvPr/>
          </p:nvSpPr>
          <p:spPr bwMode="auto">
            <a:xfrm>
              <a:off x="8686" y="20758"/>
              <a:ext cx="9462" cy="273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6-9</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4" name="文本框 468"/>
            <p:cNvSpPr txBox="1">
              <a:spLocks noChangeArrowheads="1"/>
            </p:cNvSpPr>
            <p:nvPr/>
          </p:nvSpPr>
          <p:spPr bwMode="auto">
            <a:xfrm>
              <a:off x="34150" y="21151"/>
              <a:ext cx="9969" cy="26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6-10</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35" name="Rectangle 2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37" name="画布 454"/>
          <p:cNvGrpSpPr>
            <a:grpSpLocks/>
          </p:cNvGrpSpPr>
          <p:nvPr/>
        </p:nvGrpSpPr>
        <p:grpSpPr bwMode="auto">
          <a:xfrm>
            <a:off x="6805308" y="4853169"/>
            <a:ext cx="4097477" cy="1465917"/>
            <a:chOff x="0" y="0"/>
            <a:chExt cx="52743" cy="22593"/>
          </a:xfrm>
        </p:grpSpPr>
        <p:sp>
          <p:nvSpPr>
            <p:cNvPr id="38" name="AutoShape 25"/>
            <p:cNvSpPr>
              <a:spLocks noChangeArrowheads="1"/>
            </p:cNvSpPr>
            <p:nvPr/>
          </p:nvSpPr>
          <p:spPr bwMode="auto">
            <a:xfrm>
              <a:off x="0" y="0"/>
              <a:ext cx="52743" cy="2259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096" name="图片 455" descr="100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561" y="3746"/>
              <a:ext cx="26981" cy="12929"/>
            </a:xfrm>
            <a:prstGeom prst="rect">
              <a:avLst/>
            </a:prstGeom>
            <a:noFill/>
            <a:extLst>
              <a:ext uri="{909E8E84-426E-40DD-AFC4-6F175D3DCCD1}">
                <a14:hiddenFill xmlns:a14="http://schemas.microsoft.com/office/drawing/2010/main">
                  <a:solidFill>
                    <a:srgbClr val="FFFFFF"/>
                  </a:solidFill>
                </a14:hiddenFill>
              </a:ext>
            </a:extLst>
          </p:spPr>
        </p:pic>
        <p:pic>
          <p:nvPicPr>
            <p:cNvPr id="3095" name="图片 456" descr="100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5" y="622"/>
              <a:ext cx="22574" cy="19488"/>
            </a:xfrm>
            <a:prstGeom prst="rect">
              <a:avLst/>
            </a:prstGeom>
            <a:noFill/>
            <a:extLst>
              <a:ext uri="{909E8E84-426E-40DD-AFC4-6F175D3DCCD1}">
                <a14:hiddenFill xmlns:a14="http://schemas.microsoft.com/office/drawing/2010/main">
                  <a:solidFill>
                    <a:srgbClr val="FFFFFF"/>
                  </a:solidFill>
                </a14:hiddenFill>
              </a:ext>
            </a:extLst>
          </p:spPr>
        </p:pic>
        <p:sp>
          <p:nvSpPr>
            <p:cNvPr id="39" name="文本框 469"/>
            <p:cNvSpPr txBox="1">
              <a:spLocks noChangeArrowheads="1"/>
            </p:cNvSpPr>
            <p:nvPr/>
          </p:nvSpPr>
          <p:spPr bwMode="auto">
            <a:xfrm>
              <a:off x="5384" y="19684"/>
              <a:ext cx="10986" cy="26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6-11</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12858710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项目六</a:t>
            </a:r>
            <a:endParaRPr lang="zh-CN" altLang="en-US" b="1" dirty="0">
              <a:solidFill>
                <a:schemeClr val="bg1"/>
              </a:solidFill>
            </a:endParaRPr>
          </a:p>
        </p:txBody>
      </p:sp>
      <p:sp>
        <p:nvSpPr>
          <p:cNvPr id="6" name="矩形 5"/>
          <p:cNvSpPr/>
          <p:nvPr/>
        </p:nvSpPr>
        <p:spPr>
          <a:xfrm>
            <a:off x="1946303" y="285021"/>
            <a:ext cx="1114409" cy="369332"/>
          </a:xfrm>
          <a:prstGeom prst="rect">
            <a:avLst/>
          </a:prstGeom>
        </p:spPr>
        <p:txBody>
          <a:bodyPr wrap="none">
            <a:spAutoFit/>
          </a:bodyPr>
          <a:lstStyle/>
          <a:p>
            <a:pPr algn="ctr"/>
            <a:r>
              <a:rPr lang="zh-CN" altLang="en-US" b="1" dirty="0" smtClean="0"/>
              <a:t>编辑文本</a:t>
            </a:r>
            <a:endParaRPr lang="zh-CN" altLang="zh-CN" b="1" dirty="0"/>
          </a:p>
        </p:txBody>
      </p:sp>
      <p:sp>
        <p:nvSpPr>
          <p:cNvPr id="7" name="对角圆角矩形 6"/>
          <p:cNvSpPr/>
          <p:nvPr/>
        </p:nvSpPr>
        <p:spPr>
          <a:xfrm>
            <a:off x="7525796"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tx1">
                    <a:lumMod val="65000"/>
                    <a:lumOff val="35000"/>
                  </a:schemeClr>
                </a:solidFill>
                <a:latin typeface="微软雅黑" pitchFamily="34" charset="-122"/>
                <a:ea typeface="微软雅黑" pitchFamily="34" charset="-122"/>
              </a:rPr>
              <a:t>制作酒水单</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641429" y="1043444"/>
            <a:ext cx="9023024" cy="369332"/>
          </a:xfrm>
          <a:prstGeom prst="rect">
            <a:avLst/>
          </a:prstGeom>
          <a:noFill/>
        </p:spPr>
        <p:txBody>
          <a:bodyPr wrap="square" rtlCol="0">
            <a:spAutoFit/>
          </a:bodyPr>
          <a:lstStyle/>
          <a:p>
            <a:pPr>
              <a:spcAft>
                <a:spcPts val="2400"/>
              </a:spcAft>
            </a:pPr>
            <a:r>
              <a:rPr lang="zh-CN" altLang="en-US" dirty="0" smtClean="0"/>
              <a:t>二、知识储备</a:t>
            </a:r>
            <a:endParaRPr lang="zh-CN" altLang="en-US" dirty="0"/>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制作咖啡宣传单</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89992" y="346863"/>
            <a:ext cx="748923" cy="261610"/>
          </a:xfrm>
          <a:prstGeom prst="rect">
            <a:avLst/>
          </a:prstGeom>
          <a:noFill/>
        </p:spPr>
        <p:txBody>
          <a:bodyPr wrap="none" rtlCol="0">
            <a:spAutoFit/>
          </a:bodyPr>
          <a:lstStyle/>
          <a:p>
            <a:r>
              <a:rPr lang="zh-CN" altLang="en-US" sz="1100" b="1" dirty="0" smtClean="0">
                <a:latin typeface="微软雅黑" panose="020B0503020204020204" pitchFamily="34" charset="-122"/>
                <a:ea typeface="微软雅黑" panose="020B0503020204020204" pitchFamily="34" charset="-122"/>
              </a:rPr>
              <a:t>制作挂历</a:t>
            </a:r>
            <a:endParaRPr lang="zh-CN" altLang="en-US" sz="1100" b="1" dirty="0">
              <a:latin typeface="微软雅黑" panose="020B0503020204020204" pitchFamily="34" charset="-122"/>
              <a:ea typeface="微软雅黑" panose="020B0503020204020204" pitchFamily="34" charset="-122"/>
            </a:endParaRPr>
          </a:p>
        </p:txBody>
      </p:sp>
      <p:sp>
        <p:nvSpPr>
          <p:cNvPr id="10" name="TextBox 9"/>
          <p:cNvSpPr txBox="1"/>
          <p:nvPr/>
        </p:nvSpPr>
        <p:spPr>
          <a:xfrm>
            <a:off x="793594" y="1412776"/>
            <a:ext cx="2034531" cy="369332"/>
          </a:xfrm>
          <a:prstGeom prst="rect">
            <a:avLst/>
          </a:prstGeom>
          <a:noFill/>
        </p:spPr>
        <p:txBody>
          <a:bodyPr wrap="none" rtlCol="0">
            <a:spAutoFit/>
          </a:bodyPr>
          <a:lstStyle/>
          <a:p>
            <a:r>
              <a:rPr lang="en-US" altLang="zh-CN" dirty="0" smtClean="0">
                <a:solidFill>
                  <a:srgbClr val="C00000"/>
                </a:solidFill>
              </a:rPr>
              <a:t>3</a:t>
            </a:r>
            <a:r>
              <a:rPr lang="zh-CN" altLang="en-US" dirty="0" smtClean="0">
                <a:solidFill>
                  <a:srgbClr val="C00000"/>
                </a:solidFill>
              </a:rPr>
              <a:t>、段落文本（</a:t>
            </a:r>
            <a:r>
              <a:rPr lang="en-US" altLang="zh-CN" dirty="0" smtClean="0">
                <a:solidFill>
                  <a:srgbClr val="C00000"/>
                </a:solidFill>
              </a:rPr>
              <a:t>2</a:t>
            </a:r>
            <a:r>
              <a:rPr lang="zh-CN" altLang="en-US" dirty="0" smtClean="0">
                <a:solidFill>
                  <a:srgbClr val="C00000"/>
                </a:solidFill>
              </a:rPr>
              <a:t>）</a:t>
            </a:r>
            <a:endParaRPr lang="zh-CN" altLang="en-US" dirty="0">
              <a:solidFill>
                <a:srgbClr val="C00000"/>
              </a:solidFill>
            </a:endParaRPr>
          </a:p>
        </p:txBody>
      </p:sp>
      <p:sp>
        <p:nvSpPr>
          <p:cNvPr id="12" name="TextBox 11"/>
          <p:cNvSpPr txBox="1"/>
          <p:nvPr/>
        </p:nvSpPr>
        <p:spPr>
          <a:xfrm>
            <a:off x="768296" y="1749395"/>
            <a:ext cx="5846574" cy="1169551"/>
          </a:xfrm>
          <a:prstGeom prst="rect">
            <a:avLst/>
          </a:prstGeom>
          <a:noFill/>
        </p:spPr>
        <p:txBody>
          <a:bodyPr wrap="square" rtlCol="0">
            <a:spAutoFit/>
          </a:bodyPr>
          <a:lstStyle/>
          <a:p>
            <a:r>
              <a:rPr lang="zh-CN" altLang="zh-CN" sz="1400" b="1" dirty="0">
                <a:solidFill>
                  <a:srgbClr val="FF0000"/>
                </a:solidFill>
              </a:rPr>
              <a:t>与闭合路径链接</a:t>
            </a:r>
            <a:endParaRPr lang="zh-CN" altLang="zh-CN" sz="1400" dirty="0">
              <a:solidFill>
                <a:srgbClr val="FF0000"/>
              </a:solidFill>
            </a:endParaRPr>
          </a:p>
          <a:p>
            <a:r>
              <a:rPr lang="zh-CN" altLang="zh-CN" sz="1400" dirty="0"/>
              <a:t>用鼠标左键点击文本框下面的黑色三角箭头，在将关闭移动到想要链接的对象上，这是光标变成箭头形状，然后左键单击链接对象，如图</a:t>
            </a:r>
            <a:r>
              <a:rPr lang="en-US" altLang="zh-CN" sz="1400" dirty="0"/>
              <a:t>6-13</a:t>
            </a:r>
            <a:r>
              <a:rPr lang="zh-CN" altLang="zh-CN" sz="1400" dirty="0"/>
              <a:t>所示，这时对象内就会显示前一个文本框隐藏的文字，如图</a:t>
            </a:r>
            <a:r>
              <a:rPr lang="en-US" altLang="zh-CN" sz="1400" dirty="0"/>
              <a:t>6-14</a:t>
            </a:r>
            <a:r>
              <a:rPr lang="zh-CN" altLang="zh-CN" sz="1400" dirty="0"/>
              <a:t>所示。</a:t>
            </a:r>
            <a:endParaRPr lang="en-US" altLang="zh-CN" sz="1400" dirty="0" smtClean="0"/>
          </a:p>
          <a:p>
            <a:endParaRPr lang="zh-CN" altLang="en-US" sz="1400" dirty="0"/>
          </a:p>
        </p:txBody>
      </p:sp>
      <p:sp>
        <p:nvSpPr>
          <p:cNvPr id="13"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8" name="TextBox 17"/>
          <p:cNvSpPr txBox="1"/>
          <p:nvPr/>
        </p:nvSpPr>
        <p:spPr>
          <a:xfrm>
            <a:off x="768296" y="3861048"/>
            <a:ext cx="4904928" cy="1169551"/>
          </a:xfrm>
          <a:prstGeom prst="rect">
            <a:avLst/>
          </a:prstGeom>
          <a:noFill/>
        </p:spPr>
        <p:txBody>
          <a:bodyPr wrap="square" rtlCol="0">
            <a:spAutoFit/>
          </a:bodyPr>
          <a:lstStyle/>
          <a:p>
            <a:r>
              <a:rPr lang="zh-CN" altLang="zh-CN" sz="1400" b="1" dirty="0">
                <a:solidFill>
                  <a:srgbClr val="FF0000"/>
                </a:solidFill>
              </a:rPr>
              <a:t>与开放路径链接</a:t>
            </a:r>
            <a:endParaRPr lang="zh-CN" altLang="zh-CN" sz="1400" dirty="0">
              <a:solidFill>
                <a:srgbClr val="FF0000"/>
              </a:solidFill>
            </a:endParaRPr>
          </a:p>
          <a:p>
            <a:r>
              <a:rPr lang="zh-CN" altLang="zh-CN" sz="1400" dirty="0"/>
              <a:t>使用绘图工具绘制一条曲线，再用鼠标左键点击文本框下面的黑色三角箭头，再将光标移动到想要链接的曲线上，这是光标变成箭头形状，再用鼠标左键单击绘制的曲线，就会在曲线上显示前一个文本框隐藏的文字。如图</a:t>
            </a:r>
            <a:r>
              <a:rPr lang="en-US" altLang="zh-CN" sz="1400" dirty="0"/>
              <a:t>6-15,6-16</a:t>
            </a:r>
            <a:r>
              <a:rPr lang="zh-CN" altLang="zh-CN" sz="1400" dirty="0"/>
              <a:t>所示。</a:t>
            </a:r>
            <a:endParaRPr lang="zh-CN" altLang="en-US" sz="1400" dirty="0"/>
          </a:p>
        </p:txBody>
      </p:sp>
      <p:sp>
        <p:nvSpPr>
          <p:cNvPr id="19" name="Rectangle 1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Rectangle 9"/>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0" name="Rectangle 18"/>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5" name="Rectangle 2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5" name="画布 458"/>
          <p:cNvGrpSpPr>
            <a:grpSpLocks/>
          </p:cNvGrpSpPr>
          <p:nvPr/>
        </p:nvGrpSpPr>
        <p:grpSpPr bwMode="auto">
          <a:xfrm>
            <a:off x="6531223" y="911988"/>
            <a:ext cx="5210175" cy="1674813"/>
            <a:chOff x="0" y="0"/>
            <a:chExt cx="52101" cy="16744"/>
          </a:xfrm>
        </p:grpSpPr>
        <p:sp>
          <p:nvSpPr>
            <p:cNvPr id="16" name="AutoShape 5"/>
            <p:cNvSpPr>
              <a:spLocks noChangeArrowheads="1"/>
            </p:cNvSpPr>
            <p:nvPr/>
          </p:nvSpPr>
          <p:spPr bwMode="auto">
            <a:xfrm>
              <a:off x="0" y="0"/>
              <a:ext cx="52101" cy="167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4100" name="图片 459" descr="10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990" y="1968"/>
              <a:ext cx="23572" cy="12243"/>
            </a:xfrm>
            <a:prstGeom prst="rect">
              <a:avLst/>
            </a:prstGeom>
            <a:noFill/>
            <a:extLst>
              <a:ext uri="{909E8E84-426E-40DD-AFC4-6F175D3DCCD1}">
                <a14:hiddenFill xmlns:a14="http://schemas.microsoft.com/office/drawing/2010/main">
                  <a:solidFill>
                    <a:srgbClr val="FFFFFF"/>
                  </a:solidFill>
                </a14:hiddenFill>
              </a:ext>
            </a:extLst>
          </p:spPr>
        </p:pic>
        <p:pic>
          <p:nvPicPr>
            <p:cNvPr id="4099" name="图片 460" descr="10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01" y="1955"/>
              <a:ext cx="25305" cy="13558"/>
            </a:xfrm>
            <a:prstGeom prst="rect">
              <a:avLst/>
            </a:prstGeom>
            <a:noFill/>
            <a:extLst>
              <a:ext uri="{909E8E84-426E-40DD-AFC4-6F175D3DCCD1}">
                <a14:hiddenFill xmlns:a14="http://schemas.microsoft.com/office/drawing/2010/main">
                  <a:solidFill>
                    <a:srgbClr val="FFFFFF"/>
                  </a:solidFill>
                </a14:hiddenFill>
              </a:ext>
            </a:extLst>
          </p:spPr>
        </p:pic>
        <p:sp>
          <p:nvSpPr>
            <p:cNvPr id="17" name="文本框 471"/>
            <p:cNvSpPr txBox="1">
              <a:spLocks noChangeArrowheads="1"/>
            </p:cNvSpPr>
            <p:nvPr/>
          </p:nvSpPr>
          <p:spPr bwMode="auto">
            <a:xfrm>
              <a:off x="3860" y="14204"/>
              <a:ext cx="9716" cy="254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6-13</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20" name="Rectangle 1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1" name="画布 462"/>
          <p:cNvGrpSpPr>
            <a:grpSpLocks/>
          </p:cNvGrpSpPr>
          <p:nvPr/>
        </p:nvGrpSpPr>
        <p:grpSpPr bwMode="auto">
          <a:xfrm>
            <a:off x="6562961" y="3590736"/>
            <a:ext cx="5257800" cy="1439863"/>
            <a:chOff x="0" y="0"/>
            <a:chExt cx="52584" cy="14401"/>
          </a:xfrm>
        </p:grpSpPr>
        <p:sp>
          <p:nvSpPr>
            <p:cNvPr id="22" name="AutoShape 12"/>
            <p:cNvSpPr>
              <a:spLocks noChangeArrowheads="1"/>
            </p:cNvSpPr>
            <p:nvPr/>
          </p:nvSpPr>
          <p:spPr bwMode="auto">
            <a:xfrm>
              <a:off x="0" y="0"/>
              <a:ext cx="52584" cy="14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4107" name="图片 463" descr="10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797" y="1009"/>
              <a:ext cx="23564" cy="11265"/>
            </a:xfrm>
            <a:prstGeom prst="rect">
              <a:avLst/>
            </a:prstGeom>
            <a:noFill/>
            <a:extLst>
              <a:ext uri="{909E8E84-426E-40DD-AFC4-6F175D3DCCD1}">
                <a14:hiddenFill xmlns:a14="http://schemas.microsoft.com/office/drawing/2010/main">
                  <a:solidFill>
                    <a:srgbClr val="FFFFFF"/>
                  </a:solidFill>
                </a14:hiddenFill>
              </a:ext>
            </a:extLst>
          </p:spPr>
        </p:pic>
        <p:pic>
          <p:nvPicPr>
            <p:cNvPr id="4106" name="图片 464" descr="100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8" y="190"/>
              <a:ext cx="23926" cy="13710"/>
            </a:xfrm>
            <a:prstGeom prst="rect">
              <a:avLst/>
            </a:prstGeom>
            <a:noFill/>
            <a:extLst>
              <a:ext uri="{909E8E84-426E-40DD-AFC4-6F175D3DCCD1}">
                <a14:hiddenFill xmlns:a14="http://schemas.microsoft.com/office/drawing/2010/main">
                  <a:solidFill>
                    <a:srgbClr val="FFFFFF"/>
                  </a:solidFill>
                </a14:hiddenFill>
              </a:ext>
            </a:extLst>
          </p:spPr>
        </p:pic>
        <p:sp>
          <p:nvSpPr>
            <p:cNvPr id="23" name="文本框 473"/>
            <p:cNvSpPr txBox="1">
              <a:spLocks noChangeArrowheads="1"/>
            </p:cNvSpPr>
            <p:nvPr/>
          </p:nvSpPr>
          <p:spPr bwMode="auto">
            <a:xfrm>
              <a:off x="2654" y="11671"/>
              <a:ext cx="9652" cy="285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6-15</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7424206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项目六</a:t>
            </a:r>
            <a:endParaRPr lang="zh-CN" altLang="en-US" b="1" dirty="0">
              <a:solidFill>
                <a:schemeClr val="bg1"/>
              </a:solidFill>
            </a:endParaRPr>
          </a:p>
        </p:txBody>
      </p:sp>
      <p:sp>
        <p:nvSpPr>
          <p:cNvPr id="6" name="矩形 5"/>
          <p:cNvSpPr/>
          <p:nvPr/>
        </p:nvSpPr>
        <p:spPr>
          <a:xfrm>
            <a:off x="1946303" y="285021"/>
            <a:ext cx="1114409" cy="369332"/>
          </a:xfrm>
          <a:prstGeom prst="rect">
            <a:avLst/>
          </a:prstGeom>
        </p:spPr>
        <p:txBody>
          <a:bodyPr wrap="none">
            <a:spAutoFit/>
          </a:bodyPr>
          <a:lstStyle/>
          <a:p>
            <a:pPr algn="ctr"/>
            <a:r>
              <a:rPr lang="zh-CN" altLang="en-US" b="1" dirty="0" smtClean="0"/>
              <a:t>编辑文本</a:t>
            </a:r>
            <a:endParaRPr lang="zh-CN" altLang="zh-CN" b="1" dirty="0"/>
          </a:p>
        </p:txBody>
      </p:sp>
      <p:sp>
        <p:nvSpPr>
          <p:cNvPr id="7" name="对角圆角矩形 6"/>
          <p:cNvSpPr/>
          <p:nvPr/>
        </p:nvSpPr>
        <p:spPr>
          <a:xfrm>
            <a:off x="7525796"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tx1">
                    <a:lumMod val="65000"/>
                    <a:lumOff val="35000"/>
                  </a:schemeClr>
                </a:solidFill>
                <a:latin typeface="微软雅黑" pitchFamily="34" charset="-122"/>
                <a:ea typeface="微软雅黑" pitchFamily="34" charset="-122"/>
              </a:rPr>
              <a:t>制作酒水单</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641429" y="1043444"/>
            <a:ext cx="9023024" cy="369332"/>
          </a:xfrm>
          <a:prstGeom prst="rect">
            <a:avLst/>
          </a:prstGeom>
          <a:noFill/>
        </p:spPr>
        <p:txBody>
          <a:bodyPr wrap="square" rtlCol="0">
            <a:spAutoFit/>
          </a:bodyPr>
          <a:lstStyle/>
          <a:p>
            <a:pPr>
              <a:spcAft>
                <a:spcPts val="2400"/>
              </a:spcAft>
            </a:pPr>
            <a:r>
              <a:rPr lang="zh-CN" altLang="en-US" dirty="0" smtClean="0"/>
              <a:t>二、知识储备</a:t>
            </a:r>
            <a:endParaRPr lang="zh-CN" altLang="en-US" dirty="0"/>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制作咖啡宣传单</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89992" y="346863"/>
            <a:ext cx="748923" cy="261610"/>
          </a:xfrm>
          <a:prstGeom prst="rect">
            <a:avLst/>
          </a:prstGeom>
          <a:noFill/>
        </p:spPr>
        <p:txBody>
          <a:bodyPr wrap="none" rtlCol="0">
            <a:spAutoFit/>
          </a:bodyPr>
          <a:lstStyle/>
          <a:p>
            <a:r>
              <a:rPr lang="zh-CN" altLang="en-US" sz="1100" b="1" dirty="0" smtClean="0">
                <a:latin typeface="微软雅黑" panose="020B0503020204020204" pitchFamily="34" charset="-122"/>
                <a:ea typeface="微软雅黑" panose="020B0503020204020204" pitchFamily="34" charset="-122"/>
              </a:rPr>
              <a:t>制作挂历</a:t>
            </a:r>
            <a:endParaRPr lang="zh-CN" altLang="en-US" sz="1100" b="1" dirty="0">
              <a:latin typeface="微软雅黑" panose="020B0503020204020204" pitchFamily="34" charset="-122"/>
              <a:ea typeface="微软雅黑" panose="020B0503020204020204" pitchFamily="34" charset="-122"/>
            </a:endParaRPr>
          </a:p>
        </p:txBody>
      </p:sp>
      <p:sp>
        <p:nvSpPr>
          <p:cNvPr id="10" name="TextBox 9"/>
          <p:cNvSpPr txBox="1"/>
          <p:nvPr/>
        </p:nvSpPr>
        <p:spPr>
          <a:xfrm>
            <a:off x="793594" y="1412776"/>
            <a:ext cx="2034531" cy="369332"/>
          </a:xfrm>
          <a:prstGeom prst="rect">
            <a:avLst/>
          </a:prstGeom>
          <a:noFill/>
        </p:spPr>
        <p:txBody>
          <a:bodyPr wrap="none" rtlCol="0">
            <a:spAutoFit/>
          </a:bodyPr>
          <a:lstStyle/>
          <a:p>
            <a:r>
              <a:rPr lang="en-US" altLang="zh-CN" dirty="0" smtClean="0">
                <a:solidFill>
                  <a:srgbClr val="C00000"/>
                </a:solidFill>
              </a:rPr>
              <a:t>3</a:t>
            </a:r>
            <a:r>
              <a:rPr lang="zh-CN" altLang="en-US" dirty="0" smtClean="0">
                <a:solidFill>
                  <a:srgbClr val="C00000"/>
                </a:solidFill>
              </a:rPr>
              <a:t>、段落文本（</a:t>
            </a:r>
            <a:r>
              <a:rPr lang="en-US" altLang="zh-CN" dirty="0" smtClean="0">
                <a:solidFill>
                  <a:srgbClr val="C00000"/>
                </a:solidFill>
              </a:rPr>
              <a:t>3</a:t>
            </a:r>
            <a:r>
              <a:rPr lang="zh-CN" altLang="en-US" dirty="0" smtClean="0">
                <a:solidFill>
                  <a:srgbClr val="C00000"/>
                </a:solidFill>
              </a:rPr>
              <a:t>）</a:t>
            </a:r>
            <a:endParaRPr lang="zh-CN" altLang="en-US" dirty="0">
              <a:solidFill>
                <a:srgbClr val="C00000"/>
              </a:solidFill>
            </a:endParaRPr>
          </a:p>
        </p:txBody>
      </p:sp>
      <p:sp>
        <p:nvSpPr>
          <p:cNvPr id="12" name="TextBox 11"/>
          <p:cNvSpPr txBox="1"/>
          <p:nvPr/>
        </p:nvSpPr>
        <p:spPr>
          <a:xfrm>
            <a:off x="608247" y="1749395"/>
            <a:ext cx="5418920" cy="523220"/>
          </a:xfrm>
          <a:prstGeom prst="rect">
            <a:avLst/>
          </a:prstGeom>
          <a:noFill/>
        </p:spPr>
        <p:txBody>
          <a:bodyPr wrap="square" rtlCol="0">
            <a:spAutoFit/>
          </a:bodyPr>
          <a:lstStyle/>
          <a:p>
            <a:r>
              <a:rPr lang="zh-CN" altLang="zh-CN" sz="1400" b="1" dirty="0">
                <a:solidFill>
                  <a:srgbClr val="FF0000"/>
                </a:solidFill>
              </a:rPr>
              <a:t>设置</a:t>
            </a:r>
            <a:r>
              <a:rPr lang="zh-CN" altLang="zh-CN" sz="1400" b="1" dirty="0" smtClean="0">
                <a:solidFill>
                  <a:srgbClr val="FF0000"/>
                </a:solidFill>
              </a:rPr>
              <a:t>介绍</a:t>
            </a:r>
            <a:r>
              <a:rPr lang="zh-CN" altLang="en-US" sz="1400" dirty="0"/>
              <a:t>：</a:t>
            </a:r>
            <a:r>
              <a:rPr lang="zh-CN" altLang="zh-CN" sz="1400" dirty="0" smtClean="0"/>
              <a:t>“文本工具”</a:t>
            </a:r>
            <a:r>
              <a:rPr lang="zh-CN" altLang="zh-CN" sz="1400" dirty="0"/>
              <a:t>的属性栏如图</a:t>
            </a:r>
            <a:r>
              <a:rPr lang="en-US" altLang="zh-CN" sz="1400" dirty="0"/>
              <a:t>6-17</a:t>
            </a:r>
            <a:r>
              <a:rPr lang="zh-CN" altLang="zh-CN" sz="1400" dirty="0"/>
              <a:t>所示。</a:t>
            </a:r>
          </a:p>
          <a:p>
            <a:endParaRPr lang="zh-CN" altLang="en-US" sz="1400" dirty="0"/>
          </a:p>
        </p:txBody>
      </p:sp>
      <p:sp>
        <p:nvSpPr>
          <p:cNvPr id="13"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8" name="TextBox 17"/>
          <p:cNvSpPr txBox="1"/>
          <p:nvPr/>
        </p:nvSpPr>
        <p:spPr>
          <a:xfrm>
            <a:off x="608247" y="2257127"/>
            <a:ext cx="6787072" cy="307777"/>
          </a:xfrm>
          <a:prstGeom prst="rect">
            <a:avLst/>
          </a:prstGeom>
          <a:noFill/>
        </p:spPr>
        <p:txBody>
          <a:bodyPr wrap="square" rtlCol="0">
            <a:spAutoFit/>
          </a:bodyPr>
          <a:lstStyle/>
          <a:p>
            <a:r>
              <a:rPr lang="zh-CN" altLang="zh-CN" sz="1400" b="1" dirty="0">
                <a:solidFill>
                  <a:srgbClr val="FF0000"/>
                </a:solidFill>
              </a:rPr>
              <a:t>字体列表</a:t>
            </a:r>
            <a:r>
              <a:rPr lang="en-US" altLang="zh-CN" sz="1400" dirty="0">
                <a:solidFill>
                  <a:srgbClr val="FF0000"/>
                </a:solidFill>
              </a:rPr>
              <a:t> </a:t>
            </a:r>
            <a:r>
              <a:rPr lang="en-US" altLang="zh-CN" sz="1400" dirty="0" smtClean="0">
                <a:solidFill>
                  <a:srgbClr val="FF0000"/>
                </a:solidFill>
              </a:rPr>
              <a:t>                      </a:t>
            </a:r>
            <a:r>
              <a:rPr lang="zh-CN" altLang="zh-CN" sz="1400" dirty="0" smtClean="0"/>
              <a:t>：</a:t>
            </a:r>
            <a:r>
              <a:rPr lang="zh-CN" altLang="zh-CN" sz="1400" dirty="0"/>
              <a:t>为文本或者选择的文本选择该列表中的一种字体，如图</a:t>
            </a:r>
            <a:r>
              <a:rPr lang="en-US" altLang="zh-CN" sz="1400" dirty="0"/>
              <a:t>6-18</a:t>
            </a:r>
            <a:r>
              <a:rPr lang="zh-CN" altLang="zh-CN" sz="1400" dirty="0"/>
              <a:t>示</a:t>
            </a:r>
            <a:endParaRPr lang="zh-CN" altLang="en-US" sz="1400" dirty="0"/>
          </a:p>
        </p:txBody>
      </p:sp>
      <p:sp>
        <p:nvSpPr>
          <p:cNvPr id="19" name="Rectangle 1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Rectangle 9"/>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0" name="Rectangle 18"/>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5" name="Rectangle 2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0" name="Rectangle 1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7"/>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4" name="画布 167"/>
          <p:cNvGrpSpPr>
            <a:grpSpLocks noChangeAspect="1"/>
          </p:cNvGrpSpPr>
          <p:nvPr/>
        </p:nvGrpSpPr>
        <p:grpSpPr bwMode="auto">
          <a:xfrm>
            <a:off x="5673224" y="1606562"/>
            <a:ext cx="5273675" cy="536575"/>
            <a:chOff x="2360" y="2216"/>
            <a:chExt cx="7200" cy="733"/>
          </a:xfrm>
        </p:grpSpPr>
        <p:sp>
          <p:nvSpPr>
            <p:cNvPr id="26" name="AutoShape 6"/>
            <p:cNvSpPr>
              <a:spLocks noRot="1" noChangeAspect="1" noChangeArrowheads="1" noTextEdit="1"/>
            </p:cNvSpPr>
            <p:nvPr/>
          </p:nvSpPr>
          <p:spPr bwMode="auto">
            <a:xfrm>
              <a:off x="2360" y="2216"/>
              <a:ext cx="7200" cy="73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文本框 412"/>
            <p:cNvSpPr txBox="1">
              <a:spLocks noChangeArrowheads="1"/>
            </p:cNvSpPr>
            <p:nvPr/>
          </p:nvSpPr>
          <p:spPr bwMode="auto">
            <a:xfrm>
              <a:off x="5341" y="2502"/>
              <a:ext cx="1196" cy="39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6-17</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5124" name="图片 486" descr="6-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4" y="2233"/>
              <a:ext cx="5756" cy="259"/>
            </a:xfrm>
            <a:prstGeom prst="rect">
              <a:avLst/>
            </a:prstGeom>
            <a:noFill/>
            <a:extLst>
              <a:ext uri="{909E8E84-426E-40DD-AFC4-6F175D3DCCD1}">
                <a14:hiddenFill xmlns:a14="http://schemas.microsoft.com/office/drawing/2010/main">
                  <a:solidFill>
                    <a:srgbClr val="FFFFFF"/>
                  </a:solidFill>
                </a14:hiddenFill>
              </a:ext>
            </a:extLst>
          </p:spPr>
        </p:pic>
      </p:grpSp>
      <p:pic>
        <p:nvPicPr>
          <p:cNvPr id="5129" name="图片 193" descr="Image 0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59884" y="2333227"/>
            <a:ext cx="8572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15"/>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9" name="画布 414"/>
          <p:cNvGrpSpPr>
            <a:grpSpLocks noChangeAspect="1"/>
          </p:cNvGrpSpPr>
          <p:nvPr/>
        </p:nvGrpSpPr>
        <p:grpSpPr bwMode="auto">
          <a:xfrm>
            <a:off x="7600565" y="1945589"/>
            <a:ext cx="3760808" cy="1763094"/>
            <a:chOff x="2360" y="8640"/>
            <a:chExt cx="7200" cy="2855"/>
          </a:xfrm>
        </p:grpSpPr>
        <p:sp>
          <p:nvSpPr>
            <p:cNvPr id="31" name="AutoShape 14"/>
            <p:cNvSpPr>
              <a:spLocks noRot="1" noChangeAspect="1" noChangeArrowheads="1" noTextEdit="1"/>
            </p:cNvSpPr>
            <p:nvPr/>
          </p:nvSpPr>
          <p:spPr bwMode="auto">
            <a:xfrm>
              <a:off x="2360" y="8640"/>
              <a:ext cx="7200" cy="285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文本框 417"/>
            <p:cNvSpPr txBox="1">
              <a:spLocks noChangeArrowheads="1"/>
            </p:cNvSpPr>
            <p:nvPr/>
          </p:nvSpPr>
          <p:spPr bwMode="auto">
            <a:xfrm>
              <a:off x="5193" y="11065"/>
              <a:ext cx="1621" cy="38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6-18</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5132" name="图片 491" descr="6-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51" y="8784"/>
              <a:ext cx="1802" cy="2222"/>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TextBox 32"/>
          <p:cNvSpPr txBox="1"/>
          <p:nvPr/>
        </p:nvSpPr>
        <p:spPr>
          <a:xfrm>
            <a:off x="587556" y="2685492"/>
            <a:ext cx="7596951" cy="2092881"/>
          </a:xfrm>
          <a:prstGeom prst="rect">
            <a:avLst/>
          </a:prstGeom>
          <a:noFill/>
        </p:spPr>
        <p:txBody>
          <a:bodyPr wrap="none" rtlCol="0">
            <a:spAutoFit/>
          </a:bodyPr>
          <a:lstStyle/>
          <a:p>
            <a:r>
              <a:rPr lang="zh-CN" altLang="zh-CN" sz="1400" b="1" dirty="0">
                <a:solidFill>
                  <a:srgbClr val="FF0000"/>
                </a:solidFill>
              </a:rPr>
              <a:t>字体大小</a:t>
            </a:r>
            <a:r>
              <a:rPr lang="en-US" altLang="zh-CN" sz="1400" dirty="0">
                <a:solidFill>
                  <a:srgbClr val="FF0000"/>
                </a:solidFill>
              </a:rPr>
              <a:t> </a:t>
            </a:r>
            <a:r>
              <a:rPr lang="en-US" altLang="zh-CN" sz="1400" dirty="0" smtClean="0">
                <a:solidFill>
                  <a:srgbClr val="FF0000"/>
                </a:solidFill>
              </a:rPr>
              <a:t>             </a:t>
            </a:r>
            <a:r>
              <a:rPr lang="zh-CN" altLang="zh-CN" sz="1400" dirty="0" smtClean="0"/>
              <a:t>：</a:t>
            </a:r>
            <a:r>
              <a:rPr lang="zh-CN" altLang="zh-CN" sz="1400" dirty="0"/>
              <a:t>变换字体大小，单击选项选择，也可以在选项框内输入相应数值。</a:t>
            </a:r>
          </a:p>
          <a:p>
            <a:r>
              <a:rPr lang="zh-CN" altLang="zh-CN" sz="1400" b="1" dirty="0">
                <a:solidFill>
                  <a:srgbClr val="FF0000"/>
                </a:solidFill>
              </a:rPr>
              <a:t>粗体</a:t>
            </a:r>
            <a:r>
              <a:rPr lang="en-US" altLang="zh-CN" sz="1400" dirty="0">
                <a:solidFill>
                  <a:srgbClr val="FF0000"/>
                </a:solidFill>
              </a:rPr>
              <a:t> </a:t>
            </a:r>
            <a:r>
              <a:rPr lang="en-US" altLang="zh-CN" sz="1400" dirty="0" smtClean="0">
                <a:solidFill>
                  <a:srgbClr val="FF0000"/>
                </a:solidFill>
              </a:rPr>
              <a:t>      </a:t>
            </a:r>
            <a:r>
              <a:rPr lang="zh-CN" altLang="zh-CN" sz="1400" dirty="0" smtClean="0"/>
              <a:t>：</a:t>
            </a:r>
            <a:r>
              <a:rPr lang="zh-CN" altLang="zh-CN" sz="1400" dirty="0"/>
              <a:t>选择此按钮可以将文本加粗。</a:t>
            </a:r>
          </a:p>
          <a:p>
            <a:r>
              <a:rPr lang="zh-CN" altLang="zh-CN" sz="1400" b="1" dirty="0" smtClean="0">
                <a:solidFill>
                  <a:srgbClr val="FF0000"/>
                </a:solidFill>
              </a:rPr>
              <a:t>斜体</a:t>
            </a:r>
            <a:r>
              <a:rPr lang="en-US" altLang="zh-CN" sz="1400" b="1" dirty="0" smtClean="0">
                <a:solidFill>
                  <a:srgbClr val="FF0000"/>
                </a:solidFill>
              </a:rPr>
              <a:t>        </a:t>
            </a:r>
            <a:r>
              <a:rPr lang="en-US" altLang="zh-CN" sz="1400" dirty="0" smtClean="0"/>
              <a:t>:</a:t>
            </a:r>
            <a:r>
              <a:rPr lang="zh-CN" altLang="zh-CN" sz="1400" dirty="0"/>
              <a:t>可以将文本倾斜显示。</a:t>
            </a:r>
          </a:p>
          <a:p>
            <a:r>
              <a:rPr lang="zh-CN" altLang="zh-CN" sz="1400" b="1" dirty="0">
                <a:solidFill>
                  <a:srgbClr val="FF0000"/>
                </a:solidFill>
              </a:rPr>
              <a:t>下划线</a:t>
            </a:r>
            <a:r>
              <a:rPr lang="en-US" altLang="zh-CN" sz="1400" dirty="0">
                <a:solidFill>
                  <a:srgbClr val="FF0000"/>
                </a:solidFill>
              </a:rPr>
              <a:t> </a:t>
            </a:r>
            <a:r>
              <a:rPr lang="en-US" altLang="zh-CN" sz="1400" dirty="0" smtClean="0">
                <a:solidFill>
                  <a:srgbClr val="FF0000"/>
                </a:solidFill>
              </a:rPr>
              <a:t>       </a:t>
            </a:r>
            <a:r>
              <a:rPr lang="zh-CN" altLang="zh-CN" sz="1400" dirty="0" smtClean="0"/>
              <a:t>：</a:t>
            </a:r>
            <a:r>
              <a:rPr lang="zh-CN" altLang="zh-CN" sz="1400" dirty="0"/>
              <a:t>可以给文本添加预设的下划线样式。</a:t>
            </a:r>
          </a:p>
          <a:p>
            <a:r>
              <a:rPr lang="zh-CN" altLang="zh-CN" sz="1400" b="1" dirty="0">
                <a:solidFill>
                  <a:srgbClr val="FF0000"/>
                </a:solidFill>
              </a:rPr>
              <a:t>文本对齐</a:t>
            </a:r>
            <a:r>
              <a:rPr lang="en-US" altLang="zh-CN" sz="1400" dirty="0">
                <a:solidFill>
                  <a:srgbClr val="FF0000"/>
                </a:solidFill>
              </a:rPr>
              <a:t> </a:t>
            </a:r>
            <a:r>
              <a:rPr lang="en-US" altLang="zh-CN" sz="1400" dirty="0" smtClean="0">
                <a:solidFill>
                  <a:srgbClr val="FF0000"/>
                </a:solidFill>
              </a:rPr>
              <a:t>       </a:t>
            </a:r>
            <a:r>
              <a:rPr lang="zh-CN" altLang="zh-CN" sz="1400" dirty="0" smtClean="0"/>
              <a:t>：</a:t>
            </a:r>
            <a:r>
              <a:rPr lang="zh-CN" altLang="zh-CN" sz="1400" dirty="0"/>
              <a:t>选择文本的对齐方式。</a:t>
            </a:r>
          </a:p>
          <a:p>
            <a:r>
              <a:rPr lang="zh-CN" altLang="zh-CN" sz="1400" b="1" dirty="0">
                <a:solidFill>
                  <a:srgbClr val="FF0000"/>
                </a:solidFill>
              </a:rPr>
              <a:t>项目符号列表</a:t>
            </a:r>
            <a:r>
              <a:rPr lang="en-US" altLang="zh-CN" sz="1400" dirty="0">
                <a:solidFill>
                  <a:srgbClr val="FF0000"/>
                </a:solidFill>
              </a:rPr>
              <a:t> </a:t>
            </a:r>
            <a:r>
              <a:rPr lang="en-US" altLang="zh-CN" sz="1400" dirty="0" smtClean="0">
                <a:solidFill>
                  <a:srgbClr val="FF0000"/>
                </a:solidFill>
              </a:rPr>
              <a:t>      </a:t>
            </a:r>
            <a:r>
              <a:rPr lang="zh-CN" altLang="zh-CN" sz="1400" dirty="0" smtClean="0"/>
              <a:t>：</a:t>
            </a:r>
            <a:r>
              <a:rPr lang="zh-CN" altLang="zh-CN" sz="1400" dirty="0"/>
              <a:t>为新的或者选中的文本添加或者删除项目符号列表格式。</a:t>
            </a:r>
          </a:p>
          <a:p>
            <a:r>
              <a:rPr lang="zh-CN" altLang="zh-CN" sz="1400" b="1" dirty="0">
                <a:solidFill>
                  <a:srgbClr val="FF0000"/>
                </a:solidFill>
              </a:rPr>
              <a:t>首字下沉</a:t>
            </a:r>
            <a:r>
              <a:rPr lang="en-US" altLang="zh-CN" sz="1400" dirty="0">
                <a:solidFill>
                  <a:srgbClr val="FF0000"/>
                </a:solidFill>
              </a:rPr>
              <a:t> </a:t>
            </a:r>
            <a:r>
              <a:rPr lang="en-US" altLang="zh-CN" sz="1400" dirty="0" smtClean="0">
                <a:solidFill>
                  <a:srgbClr val="FF0000"/>
                </a:solidFill>
              </a:rPr>
              <a:t>        </a:t>
            </a:r>
            <a:r>
              <a:rPr lang="zh-CN" altLang="zh-CN" sz="1400" dirty="0" smtClean="0"/>
              <a:t>：</a:t>
            </a:r>
            <a:r>
              <a:rPr lang="zh-CN" altLang="zh-CN" sz="1400" dirty="0"/>
              <a:t>为新的或者选中的文本添加或者删除首字下沉设置。</a:t>
            </a:r>
          </a:p>
          <a:p>
            <a:r>
              <a:rPr lang="zh-CN" altLang="zh-CN" sz="1400" b="1" dirty="0">
                <a:solidFill>
                  <a:srgbClr val="FF0000"/>
                </a:solidFill>
              </a:rPr>
              <a:t>文本属性</a:t>
            </a:r>
            <a:r>
              <a:rPr lang="en-US" altLang="zh-CN" sz="1400" dirty="0">
                <a:solidFill>
                  <a:srgbClr val="FF0000"/>
                </a:solidFill>
              </a:rPr>
              <a:t> </a:t>
            </a:r>
            <a:r>
              <a:rPr lang="en-US" altLang="zh-CN" sz="1400" dirty="0" smtClean="0">
                <a:solidFill>
                  <a:srgbClr val="FF0000"/>
                </a:solidFill>
              </a:rPr>
              <a:t>        </a:t>
            </a:r>
            <a:r>
              <a:rPr lang="zh-CN" altLang="zh-CN" sz="1400" dirty="0" smtClean="0"/>
              <a:t>：</a:t>
            </a:r>
            <a:r>
              <a:rPr lang="zh-CN" altLang="zh-CN" sz="1400" dirty="0"/>
              <a:t>可在在“文本属性”泊坞窗中编辑段落文本和艺术文本属性。如图</a:t>
            </a:r>
            <a:r>
              <a:rPr lang="en-US" altLang="zh-CN" sz="1400" dirty="0"/>
              <a:t>6-19</a:t>
            </a:r>
            <a:r>
              <a:rPr lang="zh-CN" altLang="zh-CN" sz="1400" dirty="0"/>
              <a:t>所示。</a:t>
            </a:r>
          </a:p>
          <a:p>
            <a:endParaRPr lang="zh-CN" altLang="en-US" dirty="0"/>
          </a:p>
        </p:txBody>
      </p:sp>
      <p:pic>
        <p:nvPicPr>
          <p:cNvPr id="5137" name="图片 194" descr="Image 01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78934" y="2765223"/>
            <a:ext cx="40957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8" name="图片 195" descr="Image 01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02304" y="2996952"/>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9" name="图片 204" descr="Image 0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30623" y="3214117"/>
            <a:ext cx="133350"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0" name="图片 206" descr="Image 01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07484" y="3412509"/>
            <a:ext cx="152400"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1" name="图片 205" descr="Image 0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63229" y="3636640"/>
            <a:ext cx="1714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2" name="图片 207" descr="Image 02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32003" y="3871714"/>
            <a:ext cx="114300" cy="1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3" name="图片 203" descr="Image 02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19335" y="4077072"/>
            <a:ext cx="13335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4" name="图片 201" descr="Image 02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27947" y="4284712"/>
            <a:ext cx="1333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Rectangle 29"/>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37" name="画布 177"/>
          <p:cNvGrpSpPr>
            <a:grpSpLocks noChangeAspect="1"/>
          </p:cNvGrpSpPr>
          <p:nvPr/>
        </p:nvGrpSpPr>
        <p:grpSpPr bwMode="auto">
          <a:xfrm>
            <a:off x="7723475" y="2034451"/>
            <a:ext cx="5273675" cy="2657475"/>
            <a:chOff x="1539" y="9072"/>
            <a:chExt cx="7200" cy="3627"/>
          </a:xfrm>
        </p:grpSpPr>
        <p:sp>
          <p:nvSpPr>
            <p:cNvPr id="38" name="AutoShape 28"/>
            <p:cNvSpPr>
              <a:spLocks noRot="1" noChangeAspect="1" noChangeArrowheads="1" noTextEdit="1"/>
            </p:cNvSpPr>
            <p:nvPr/>
          </p:nvSpPr>
          <p:spPr bwMode="auto">
            <a:xfrm>
              <a:off x="1539" y="9072"/>
              <a:ext cx="7200" cy="362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文本框 179"/>
            <p:cNvSpPr txBox="1">
              <a:spLocks noChangeArrowheads="1"/>
            </p:cNvSpPr>
            <p:nvPr/>
          </p:nvSpPr>
          <p:spPr bwMode="auto">
            <a:xfrm>
              <a:off x="5229" y="12287"/>
              <a:ext cx="1445" cy="38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6-19</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5146" name="图片 493" descr="6-19"/>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437" y="9118"/>
              <a:ext cx="1133" cy="3095"/>
            </a:xfrm>
            <a:prstGeom prst="rect">
              <a:avLst/>
            </a:prstGeom>
            <a:noFill/>
            <a:extLst>
              <a:ext uri="{909E8E84-426E-40DD-AFC4-6F175D3DCCD1}">
                <a14:hiddenFill xmlns:a14="http://schemas.microsoft.com/office/drawing/2010/main">
                  <a:solidFill>
                    <a:srgbClr val="FFFFFF"/>
                  </a:solidFill>
                </a14:hiddenFill>
              </a:ext>
            </a:extLst>
          </p:spPr>
        </p:pic>
      </p:grpSp>
      <p:sp>
        <p:nvSpPr>
          <p:cNvPr id="40" name="TextBox 39"/>
          <p:cNvSpPr txBox="1"/>
          <p:nvPr/>
        </p:nvSpPr>
        <p:spPr>
          <a:xfrm>
            <a:off x="574248" y="4437112"/>
            <a:ext cx="8621271" cy="307777"/>
          </a:xfrm>
          <a:prstGeom prst="rect">
            <a:avLst/>
          </a:prstGeom>
          <a:noFill/>
        </p:spPr>
        <p:txBody>
          <a:bodyPr wrap="none" rtlCol="0">
            <a:spAutoFit/>
          </a:bodyPr>
          <a:lstStyle/>
          <a:p>
            <a:r>
              <a:rPr lang="zh-CN" altLang="zh-CN" sz="1400" b="1" dirty="0">
                <a:solidFill>
                  <a:srgbClr val="FF0000"/>
                </a:solidFill>
              </a:rPr>
              <a:t>编辑</a:t>
            </a:r>
            <a:r>
              <a:rPr lang="zh-CN" altLang="zh-CN" sz="1400" b="1" dirty="0" smtClean="0">
                <a:solidFill>
                  <a:srgbClr val="FF0000"/>
                </a:solidFill>
              </a:rPr>
              <a:t>文本</a:t>
            </a:r>
            <a:r>
              <a:rPr lang="en-US" altLang="zh-CN" sz="1400" dirty="0" smtClean="0">
                <a:solidFill>
                  <a:srgbClr val="FF0000"/>
                </a:solidFill>
              </a:rPr>
              <a:t>     </a:t>
            </a:r>
            <a:r>
              <a:rPr lang="en-US" altLang="zh-CN" sz="1400" dirty="0" smtClean="0"/>
              <a:t>:</a:t>
            </a:r>
            <a:r>
              <a:rPr lang="zh-CN" altLang="zh-CN" sz="1400" dirty="0"/>
              <a:t>点击出现“编辑文本”对话框，可以在对话框中对选定文本进行修改或者输入，如图</a:t>
            </a:r>
            <a:r>
              <a:rPr lang="en-US" altLang="zh-CN" sz="1400" dirty="0"/>
              <a:t>6-20</a:t>
            </a:r>
            <a:r>
              <a:rPr lang="zh-CN" altLang="zh-CN" sz="1400" dirty="0"/>
              <a:t>所示。</a:t>
            </a:r>
            <a:endParaRPr lang="zh-CN" altLang="en-US" sz="1400" dirty="0"/>
          </a:p>
        </p:txBody>
      </p:sp>
      <p:pic>
        <p:nvPicPr>
          <p:cNvPr id="5151" name="图片 199" descr="Image 02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482279" y="4558914"/>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Rectangle 36"/>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42" name="画布 181"/>
          <p:cNvGrpSpPr>
            <a:grpSpLocks noChangeAspect="1"/>
          </p:cNvGrpSpPr>
          <p:nvPr/>
        </p:nvGrpSpPr>
        <p:grpSpPr bwMode="auto">
          <a:xfrm>
            <a:off x="7179295" y="3903612"/>
            <a:ext cx="5273675" cy="1920875"/>
            <a:chOff x="2360" y="1703"/>
            <a:chExt cx="7200" cy="2621"/>
          </a:xfrm>
        </p:grpSpPr>
        <p:sp>
          <p:nvSpPr>
            <p:cNvPr id="43" name="AutoShape 35"/>
            <p:cNvSpPr>
              <a:spLocks noRot="1" noChangeAspect="1" noChangeArrowheads="1" noTextEdit="1"/>
            </p:cNvSpPr>
            <p:nvPr/>
          </p:nvSpPr>
          <p:spPr bwMode="auto">
            <a:xfrm>
              <a:off x="2360" y="1703"/>
              <a:ext cx="7200" cy="26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文本框 418"/>
            <p:cNvSpPr txBox="1">
              <a:spLocks noChangeArrowheads="1"/>
            </p:cNvSpPr>
            <p:nvPr/>
          </p:nvSpPr>
          <p:spPr bwMode="auto">
            <a:xfrm>
              <a:off x="5262" y="3962"/>
              <a:ext cx="1500" cy="35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6-20</a:t>
              </a:r>
              <a:endPar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5153" name="图片 494" descr="6-20"/>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796" y="1769"/>
              <a:ext cx="2196" cy="2120"/>
            </a:xfrm>
            <a:prstGeom prst="rect">
              <a:avLst/>
            </a:prstGeom>
            <a:noFill/>
            <a:extLst>
              <a:ext uri="{909E8E84-426E-40DD-AFC4-6F175D3DCCD1}">
                <a14:hiddenFill xmlns:a14="http://schemas.microsoft.com/office/drawing/2010/main">
                  <a:solidFill>
                    <a:srgbClr val="FFFFFF"/>
                  </a:solidFill>
                </a14:hiddenFill>
              </a:ext>
            </a:extLst>
          </p:spPr>
        </p:pic>
      </p:grpSp>
      <p:sp>
        <p:nvSpPr>
          <p:cNvPr id="45" name="TextBox 44"/>
          <p:cNvSpPr txBox="1"/>
          <p:nvPr/>
        </p:nvSpPr>
        <p:spPr>
          <a:xfrm>
            <a:off x="569533" y="4717593"/>
            <a:ext cx="6714339" cy="1015663"/>
          </a:xfrm>
          <a:prstGeom prst="rect">
            <a:avLst/>
          </a:prstGeom>
          <a:noFill/>
        </p:spPr>
        <p:txBody>
          <a:bodyPr wrap="none" rtlCol="0">
            <a:spAutoFit/>
          </a:bodyPr>
          <a:lstStyle/>
          <a:p>
            <a:r>
              <a:rPr lang="zh-CN" altLang="zh-CN" sz="1400" b="1" dirty="0">
                <a:solidFill>
                  <a:srgbClr val="FF0000"/>
                </a:solidFill>
              </a:rPr>
              <a:t>水平方向</a:t>
            </a:r>
            <a:r>
              <a:rPr lang="en-US" altLang="zh-CN" sz="1400" dirty="0"/>
              <a:t> </a:t>
            </a:r>
            <a:r>
              <a:rPr lang="en-US" altLang="zh-CN" sz="1400" dirty="0" smtClean="0"/>
              <a:t>      </a:t>
            </a:r>
            <a:r>
              <a:rPr lang="zh-CN" altLang="zh-CN" sz="1400" dirty="0" smtClean="0"/>
              <a:t>：</a:t>
            </a:r>
            <a:r>
              <a:rPr lang="zh-CN" altLang="zh-CN" sz="1400" dirty="0"/>
              <a:t>可以将选择的文本设置为水平方向。</a:t>
            </a:r>
          </a:p>
          <a:p>
            <a:r>
              <a:rPr lang="zh-CN" altLang="zh-CN" sz="1400" b="1" dirty="0">
                <a:solidFill>
                  <a:srgbClr val="FF0000"/>
                </a:solidFill>
              </a:rPr>
              <a:t>垂直方向</a:t>
            </a:r>
            <a:r>
              <a:rPr lang="en-US" altLang="zh-CN" sz="1400" dirty="0">
                <a:solidFill>
                  <a:srgbClr val="FF0000"/>
                </a:solidFill>
              </a:rPr>
              <a:t> </a:t>
            </a:r>
            <a:r>
              <a:rPr lang="en-US" altLang="zh-CN" sz="1400" dirty="0" smtClean="0">
                <a:solidFill>
                  <a:srgbClr val="FF0000"/>
                </a:solidFill>
              </a:rPr>
              <a:t>      </a:t>
            </a:r>
            <a:r>
              <a:rPr lang="zh-CN" altLang="zh-CN" sz="1400" dirty="0" smtClean="0"/>
              <a:t>：</a:t>
            </a:r>
            <a:r>
              <a:rPr lang="zh-CN" altLang="zh-CN" sz="1400" dirty="0"/>
              <a:t>可以将选择的文本设置为垂直方向。</a:t>
            </a:r>
          </a:p>
          <a:p>
            <a:r>
              <a:rPr lang="zh-CN" altLang="zh-CN" sz="1400" b="1" dirty="0">
                <a:solidFill>
                  <a:srgbClr val="FF0000"/>
                </a:solidFill>
              </a:rPr>
              <a:t>交换式</a:t>
            </a:r>
            <a:r>
              <a:rPr lang="en-US" altLang="zh-CN" sz="1400" b="1" dirty="0" err="1">
                <a:solidFill>
                  <a:srgbClr val="FF0000"/>
                </a:solidFill>
              </a:rPr>
              <a:t>OpenType</a:t>
            </a:r>
            <a:r>
              <a:rPr lang="en-US" altLang="zh-CN" sz="1400" dirty="0">
                <a:solidFill>
                  <a:srgbClr val="FF0000"/>
                </a:solidFill>
              </a:rPr>
              <a:t> </a:t>
            </a:r>
            <a:r>
              <a:rPr lang="en-US" altLang="zh-CN" sz="1400" dirty="0" smtClean="0">
                <a:solidFill>
                  <a:srgbClr val="FF0000"/>
                </a:solidFill>
              </a:rPr>
              <a:t>      </a:t>
            </a:r>
            <a:r>
              <a:rPr lang="zh-CN" altLang="zh-CN" sz="1400" dirty="0" smtClean="0"/>
              <a:t>：</a:t>
            </a:r>
            <a:r>
              <a:rPr lang="zh-CN" altLang="zh-CN" sz="1400" dirty="0"/>
              <a:t>当某种</a:t>
            </a:r>
            <a:r>
              <a:rPr lang="en-US" altLang="zh-CN" sz="1400" dirty="0" err="1"/>
              <a:t>OpenType</a:t>
            </a:r>
            <a:r>
              <a:rPr lang="zh-CN" altLang="zh-CN" sz="1400" dirty="0"/>
              <a:t>功能用于选定文本时，在屏幕上显示指示。</a:t>
            </a:r>
          </a:p>
          <a:p>
            <a:endParaRPr lang="zh-CN" altLang="en-US" dirty="0"/>
          </a:p>
        </p:txBody>
      </p:sp>
      <p:pic>
        <p:nvPicPr>
          <p:cNvPr id="5158" name="图片 36" descr="Image 02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456378" y="4793117"/>
            <a:ext cx="161925"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59" name="图片 197" descr="Image 02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442222" y="5026834"/>
            <a:ext cx="17145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60" name="图片 196" descr="Image 027"/>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028825" y="5283299"/>
            <a:ext cx="142875"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55277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noFill/>
        <a:ln w="57150">
          <a:solidFill>
            <a:srgbClr val="FF9300"/>
          </a:solidFill>
        </a:ln>
      </a:spPr>
      <a:bodyPr/>
      <a:lstStyle/>
      <a:style>
        <a:lnRef idx="2">
          <a:schemeClr val="accent1">
            <a:shade val="50000"/>
          </a:schemeClr>
        </a:lnRef>
        <a:fillRef idx="1">
          <a:schemeClr val="accent1"/>
        </a:fillRef>
        <a:effectRef idx="0">
          <a:schemeClr val="accent1"/>
        </a:effectRef>
        <a:fontRef idx="minor">
          <a:schemeClr val="lt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3851</TotalTime>
  <Words>3895</Words>
  <Application>Microsoft Office PowerPoint</Application>
  <PresentationFormat>自定义</PresentationFormat>
  <Paragraphs>370</Paragraphs>
  <Slides>25</Slides>
  <Notes>19</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786</cp:revision>
  <dcterms:modified xsi:type="dcterms:W3CDTF">2018-05-24T13:29:43Z</dcterms:modified>
</cp:coreProperties>
</file>